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68" r:id="rId1"/>
  </p:sldMasterIdLst>
  <p:sldIdLst>
    <p:sldId id="256" r:id="rId2"/>
    <p:sldId id="259" r:id="rId3"/>
    <p:sldId id="260" r:id="rId4"/>
    <p:sldId id="257" r:id="rId5"/>
    <p:sldId id="261" r:id="rId6"/>
    <p:sldId id="275" r:id="rId7"/>
    <p:sldId id="279" r:id="rId8"/>
    <p:sldId id="277" r:id="rId9"/>
    <p:sldId id="263" r:id="rId10"/>
    <p:sldId id="265" r:id="rId11"/>
    <p:sldId id="266" r:id="rId12"/>
    <p:sldId id="269" r:id="rId13"/>
    <p:sldId id="267" r:id="rId14"/>
    <p:sldId id="264" r:id="rId15"/>
    <p:sldId id="270" r:id="rId16"/>
    <p:sldId id="276" r:id="rId17"/>
    <p:sldId id="262" r:id="rId18"/>
    <p:sldId id="278" r:id="rId19"/>
    <p:sldId id="274"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C6C940-DA0E-4039-85A1-A5FB1F7AC2A7}">
          <p14:sldIdLst>
            <p14:sldId id="256"/>
            <p14:sldId id="259"/>
            <p14:sldId id="260"/>
            <p14:sldId id="257"/>
            <p14:sldId id="261"/>
            <p14:sldId id="275"/>
            <p14:sldId id="279"/>
            <p14:sldId id="277"/>
            <p14:sldId id="263"/>
            <p14:sldId id="265"/>
            <p14:sldId id="266"/>
            <p14:sldId id="269"/>
            <p14:sldId id="267"/>
            <p14:sldId id="264"/>
            <p14:sldId id="270"/>
            <p14:sldId id="276"/>
            <p14:sldId id="262"/>
            <p14:sldId id="278"/>
            <p14:sldId id="274"/>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FBB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4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75793-7FDA-4CE8-B6E3-8CC7BCCE0DA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9466651-111B-4DDA-BD39-064005CEBBA3}">
      <dgm:prSet phldrT="[Text]" custT="1"/>
      <dgm:spPr/>
      <dgm:t>
        <a:bodyPr/>
        <a:lstStyle/>
        <a:p>
          <a:r>
            <a:rPr lang="ja-JP" altLang="en-US" sz="1400" dirty="0" smtClean="0">
              <a:solidFill>
                <a:srgbClr val="FFFF00"/>
              </a:solidFill>
            </a:rPr>
            <a:t>北米・欧州</a:t>
          </a:r>
          <a:endParaRPr lang="en-US" sz="1400" dirty="0">
            <a:solidFill>
              <a:srgbClr val="FFFF00"/>
            </a:solidFill>
          </a:endParaRPr>
        </a:p>
      </dgm:t>
    </dgm:pt>
    <dgm:pt modelId="{047137B3-7AD3-4B7F-8E6F-EF8F7E2ED6CE}" type="parTrans" cxnId="{B34DEEA9-4045-4E02-9679-1018CAD9A2E6}">
      <dgm:prSet/>
      <dgm:spPr/>
      <dgm:t>
        <a:bodyPr/>
        <a:lstStyle/>
        <a:p>
          <a:endParaRPr lang="en-US"/>
        </a:p>
      </dgm:t>
    </dgm:pt>
    <dgm:pt modelId="{2DDB8E2A-531F-48BD-B2AF-E114A2D21E46}" type="sibTrans" cxnId="{B34DEEA9-4045-4E02-9679-1018CAD9A2E6}">
      <dgm:prSet/>
      <dgm:spPr/>
      <dgm:t>
        <a:bodyPr/>
        <a:lstStyle/>
        <a:p>
          <a:endParaRPr lang="en-US"/>
        </a:p>
      </dgm:t>
    </dgm:pt>
    <dgm:pt modelId="{F9645070-1DD9-4C26-9764-50B6E648BBBE}">
      <dgm:prSet phldrT="[Text]" custT="1"/>
      <dgm:spPr/>
      <dgm:t>
        <a:bodyPr/>
        <a:lstStyle/>
        <a:p>
          <a:r>
            <a:rPr lang="ja-JP" altLang="en-US" sz="1400" dirty="0" smtClean="0">
              <a:solidFill>
                <a:srgbClr val="FFFF00"/>
              </a:solidFill>
            </a:rPr>
            <a:t>オーストラリア</a:t>
          </a:r>
          <a:endParaRPr lang="en-US" sz="1400" dirty="0">
            <a:solidFill>
              <a:srgbClr val="FFFF00"/>
            </a:solidFill>
          </a:endParaRPr>
        </a:p>
      </dgm:t>
    </dgm:pt>
    <dgm:pt modelId="{DEE2DF00-FB28-4206-A93B-E94F240EC531}" type="parTrans" cxnId="{7F618DF1-64F4-4FB4-9D7F-BF29E6E8EF0F}">
      <dgm:prSet/>
      <dgm:spPr/>
      <dgm:t>
        <a:bodyPr/>
        <a:lstStyle/>
        <a:p>
          <a:endParaRPr lang="en-US"/>
        </a:p>
      </dgm:t>
    </dgm:pt>
    <dgm:pt modelId="{F2F221AF-F83F-4FD8-80F4-1CAE4A759B06}" type="sibTrans" cxnId="{7F618DF1-64F4-4FB4-9D7F-BF29E6E8EF0F}">
      <dgm:prSet/>
      <dgm:spPr/>
      <dgm:t>
        <a:bodyPr/>
        <a:lstStyle/>
        <a:p>
          <a:endParaRPr lang="en-US"/>
        </a:p>
      </dgm:t>
    </dgm:pt>
    <dgm:pt modelId="{4A9776B3-6B6E-4842-AC59-A3E41DF85748}">
      <dgm:prSet phldrT="[Text]" custT="1"/>
      <dgm:spPr/>
      <dgm:t>
        <a:bodyPr/>
        <a:lstStyle/>
        <a:p>
          <a:r>
            <a:rPr lang="ja-JP" altLang="en-US" sz="1400" dirty="0" smtClean="0">
              <a:solidFill>
                <a:srgbClr val="FFFF00"/>
              </a:solidFill>
            </a:rPr>
            <a:t>韓国・ベトナム</a:t>
          </a:r>
          <a:endParaRPr lang="en-US" sz="1400" dirty="0">
            <a:solidFill>
              <a:srgbClr val="FFFF00"/>
            </a:solidFill>
          </a:endParaRPr>
        </a:p>
      </dgm:t>
    </dgm:pt>
    <dgm:pt modelId="{8EE36C1D-3949-43E8-81F0-B415C9A71627}" type="parTrans" cxnId="{05D5721C-2010-439D-AA0B-976D979E4D29}">
      <dgm:prSet/>
      <dgm:spPr/>
      <dgm:t>
        <a:bodyPr/>
        <a:lstStyle/>
        <a:p>
          <a:endParaRPr lang="en-US"/>
        </a:p>
      </dgm:t>
    </dgm:pt>
    <dgm:pt modelId="{13E56B83-B44D-4C6C-B56E-72226C77AA75}" type="sibTrans" cxnId="{05D5721C-2010-439D-AA0B-976D979E4D29}">
      <dgm:prSet/>
      <dgm:spPr/>
      <dgm:t>
        <a:bodyPr/>
        <a:lstStyle/>
        <a:p>
          <a:endParaRPr lang="en-US"/>
        </a:p>
      </dgm:t>
    </dgm:pt>
    <dgm:pt modelId="{FBD53949-7656-4BD1-BD4B-CDC994EE95C0}">
      <dgm:prSet phldrT="[Text]" custT="1"/>
      <dgm:spPr/>
      <dgm:t>
        <a:bodyPr/>
        <a:lstStyle/>
        <a:p>
          <a:r>
            <a:rPr lang="ja-JP" altLang="en-US" sz="1400" b="1" dirty="0" smtClean="0">
              <a:solidFill>
                <a:srgbClr val="FFFF00"/>
              </a:solidFill>
            </a:rPr>
            <a:t>日本</a:t>
          </a:r>
          <a:r>
            <a:rPr lang="ja-JP" altLang="en-US" sz="1800" b="1" dirty="0" smtClean="0">
              <a:solidFill>
                <a:srgbClr val="FFFF00"/>
              </a:solidFill>
            </a:rPr>
            <a:t>（</a:t>
          </a:r>
          <a:r>
            <a:rPr lang="ja-JP" altLang="en-US" sz="1400" b="1" dirty="0" smtClean="0">
              <a:solidFill>
                <a:srgbClr val="FFFF00"/>
              </a:solidFill>
            </a:rPr>
            <a:t>＋中国）</a:t>
          </a:r>
          <a:endParaRPr lang="en-US" sz="1400" b="1" dirty="0">
            <a:solidFill>
              <a:srgbClr val="FFFF00"/>
            </a:solidFill>
          </a:endParaRPr>
        </a:p>
      </dgm:t>
    </dgm:pt>
    <dgm:pt modelId="{AC9CE6A5-A6B3-41CD-BAFC-43F0CF32E3BA}" type="parTrans" cxnId="{0089052B-83A7-4A43-9402-D20F638C85F6}">
      <dgm:prSet/>
      <dgm:spPr/>
      <dgm:t>
        <a:bodyPr/>
        <a:lstStyle/>
        <a:p>
          <a:endParaRPr lang="en-US"/>
        </a:p>
      </dgm:t>
    </dgm:pt>
    <dgm:pt modelId="{43014D6B-5418-4B49-88C2-9E7FFE4B5F1B}" type="sibTrans" cxnId="{0089052B-83A7-4A43-9402-D20F638C85F6}">
      <dgm:prSet/>
      <dgm:spPr/>
      <dgm:t>
        <a:bodyPr/>
        <a:lstStyle/>
        <a:p>
          <a:endParaRPr lang="en-US"/>
        </a:p>
      </dgm:t>
    </dgm:pt>
    <dgm:pt modelId="{7F25C7E8-1533-4F04-9599-D84638E1FF54}" type="pres">
      <dgm:prSet presAssocID="{28575793-7FDA-4CE8-B6E3-8CC7BCCE0DA4}" presName="Name0" presStyleCnt="0">
        <dgm:presLayoutVars>
          <dgm:chMax val="7"/>
          <dgm:resizeHandles val="exact"/>
        </dgm:presLayoutVars>
      </dgm:prSet>
      <dgm:spPr/>
      <dgm:t>
        <a:bodyPr/>
        <a:lstStyle/>
        <a:p>
          <a:endParaRPr lang="en-US"/>
        </a:p>
      </dgm:t>
    </dgm:pt>
    <dgm:pt modelId="{53820D15-0A34-4DF1-AB83-0E1CFB10FDAA}" type="pres">
      <dgm:prSet presAssocID="{28575793-7FDA-4CE8-B6E3-8CC7BCCE0DA4}" presName="comp1" presStyleCnt="0"/>
      <dgm:spPr/>
    </dgm:pt>
    <dgm:pt modelId="{04CACA01-F529-4C3F-9BD9-B00AA491E503}" type="pres">
      <dgm:prSet presAssocID="{28575793-7FDA-4CE8-B6E3-8CC7BCCE0DA4}" presName="circle1" presStyleLbl="node1" presStyleIdx="0" presStyleCnt="4"/>
      <dgm:spPr/>
      <dgm:t>
        <a:bodyPr/>
        <a:lstStyle/>
        <a:p>
          <a:endParaRPr lang="en-US"/>
        </a:p>
      </dgm:t>
    </dgm:pt>
    <dgm:pt modelId="{CF5F7726-D9A1-48A4-9D59-19A71D530F0F}" type="pres">
      <dgm:prSet presAssocID="{28575793-7FDA-4CE8-B6E3-8CC7BCCE0DA4}" presName="c1text" presStyleLbl="node1" presStyleIdx="0" presStyleCnt="4">
        <dgm:presLayoutVars>
          <dgm:bulletEnabled val="1"/>
        </dgm:presLayoutVars>
      </dgm:prSet>
      <dgm:spPr/>
      <dgm:t>
        <a:bodyPr/>
        <a:lstStyle/>
        <a:p>
          <a:endParaRPr lang="en-US"/>
        </a:p>
      </dgm:t>
    </dgm:pt>
    <dgm:pt modelId="{E4E8B474-B9B4-4C62-82EC-3F38C9220AF8}" type="pres">
      <dgm:prSet presAssocID="{28575793-7FDA-4CE8-B6E3-8CC7BCCE0DA4}" presName="comp2" presStyleCnt="0"/>
      <dgm:spPr/>
    </dgm:pt>
    <dgm:pt modelId="{D907F391-8124-47B6-9FF4-EBF160713BE9}" type="pres">
      <dgm:prSet presAssocID="{28575793-7FDA-4CE8-B6E3-8CC7BCCE0DA4}" presName="circle2" presStyleLbl="node1" presStyleIdx="1" presStyleCnt="4"/>
      <dgm:spPr/>
      <dgm:t>
        <a:bodyPr/>
        <a:lstStyle/>
        <a:p>
          <a:endParaRPr lang="en-US"/>
        </a:p>
      </dgm:t>
    </dgm:pt>
    <dgm:pt modelId="{7EC6A2CE-3692-404D-B787-2D343C88F728}" type="pres">
      <dgm:prSet presAssocID="{28575793-7FDA-4CE8-B6E3-8CC7BCCE0DA4}" presName="c2text" presStyleLbl="node1" presStyleIdx="1" presStyleCnt="4">
        <dgm:presLayoutVars>
          <dgm:bulletEnabled val="1"/>
        </dgm:presLayoutVars>
      </dgm:prSet>
      <dgm:spPr/>
      <dgm:t>
        <a:bodyPr/>
        <a:lstStyle/>
        <a:p>
          <a:endParaRPr lang="en-US"/>
        </a:p>
      </dgm:t>
    </dgm:pt>
    <dgm:pt modelId="{1BC06FCE-95EE-44BB-B5DD-06E21FF5F33C}" type="pres">
      <dgm:prSet presAssocID="{28575793-7FDA-4CE8-B6E3-8CC7BCCE0DA4}" presName="comp3" presStyleCnt="0"/>
      <dgm:spPr/>
    </dgm:pt>
    <dgm:pt modelId="{3F69E452-4182-442B-8486-0EAC5895CDE2}" type="pres">
      <dgm:prSet presAssocID="{28575793-7FDA-4CE8-B6E3-8CC7BCCE0DA4}" presName="circle3" presStyleLbl="node1" presStyleIdx="2" presStyleCnt="4"/>
      <dgm:spPr/>
      <dgm:t>
        <a:bodyPr/>
        <a:lstStyle/>
        <a:p>
          <a:endParaRPr lang="en-US"/>
        </a:p>
      </dgm:t>
    </dgm:pt>
    <dgm:pt modelId="{D56C7AE5-4751-4DCE-A09D-A048F0E1103D}" type="pres">
      <dgm:prSet presAssocID="{28575793-7FDA-4CE8-B6E3-8CC7BCCE0DA4}" presName="c3text" presStyleLbl="node1" presStyleIdx="2" presStyleCnt="4">
        <dgm:presLayoutVars>
          <dgm:bulletEnabled val="1"/>
        </dgm:presLayoutVars>
      </dgm:prSet>
      <dgm:spPr/>
      <dgm:t>
        <a:bodyPr/>
        <a:lstStyle/>
        <a:p>
          <a:endParaRPr lang="en-US"/>
        </a:p>
      </dgm:t>
    </dgm:pt>
    <dgm:pt modelId="{0D44C145-2666-4599-93C5-612FEF95B121}" type="pres">
      <dgm:prSet presAssocID="{28575793-7FDA-4CE8-B6E3-8CC7BCCE0DA4}" presName="comp4" presStyleCnt="0"/>
      <dgm:spPr/>
    </dgm:pt>
    <dgm:pt modelId="{01269B3D-1704-49D9-94C5-675C0DF2BA35}" type="pres">
      <dgm:prSet presAssocID="{28575793-7FDA-4CE8-B6E3-8CC7BCCE0DA4}" presName="circle4" presStyleLbl="node1" presStyleIdx="3" presStyleCnt="4"/>
      <dgm:spPr/>
      <dgm:t>
        <a:bodyPr/>
        <a:lstStyle/>
        <a:p>
          <a:endParaRPr lang="en-US"/>
        </a:p>
      </dgm:t>
    </dgm:pt>
    <dgm:pt modelId="{8412743F-B5DF-49A2-AAA9-18EB82A79716}" type="pres">
      <dgm:prSet presAssocID="{28575793-7FDA-4CE8-B6E3-8CC7BCCE0DA4}" presName="c4text" presStyleLbl="node1" presStyleIdx="3" presStyleCnt="4">
        <dgm:presLayoutVars>
          <dgm:bulletEnabled val="1"/>
        </dgm:presLayoutVars>
      </dgm:prSet>
      <dgm:spPr/>
      <dgm:t>
        <a:bodyPr/>
        <a:lstStyle/>
        <a:p>
          <a:endParaRPr lang="en-US"/>
        </a:p>
      </dgm:t>
    </dgm:pt>
  </dgm:ptLst>
  <dgm:cxnLst>
    <dgm:cxn modelId="{7F618DF1-64F4-4FB4-9D7F-BF29E6E8EF0F}" srcId="{28575793-7FDA-4CE8-B6E3-8CC7BCCE0DA4}" destId="{F9645070-1DD9-4C26-9764-50B6E648BBBE}" srcOrd="1" destOrd="0" parTransId="{DEE2DF00-FB28-4206-A93B-E94F240EC531}" sibTransId="{F2F221AF-F83F-4FD8-80F4-1CAE4A759B06}"/>
    <dgm:cxn modelId="{4067C1C7-6FFF-423E-B545-89174BC534D8}" type="presOf" srcId="{FBD53949-7656-4BD1-BD4B-CDC994EE95C0}" destId="{01269B3D-1704-49D9-94C5-675C0DF2BA35}" srcOrd="0" destOrd="0" presId="urn:microsoft.com/office/officeart/2005/8/layout/venn2"/>
    <dgm:cxn modelId="{BE823599-3419-4AC7-AE31-457DBDAF7F8B}" type="presOf" srcId="{49466651-111B-4DDA-BD39-064005CEBBA3}" destId="{CF5F7726-D9A1-48A4-9D59-19A71D530F0F}" srcOrd="1" destOrd="0" presId="urn:microsoft.com/office/officeart/2005/8/layout/venn2"/>
    <dgm:cxn modelId="{324D2E07-F082-4AF3-9BB4-0CA559ABC6E9}" type="presOf" srcId="{FBD53949-7656-4BD1-BD4B-CDC994EE95C0}" destId="{8412743F-B5DF-49A2-AAA9-18EB82A79716}" srcOrd="1" destOrd="0" presId="urn:microsoft.com/office/officeart/2005/8/layout/venn2"/>
    <dgm:cxn modelId="{0089052B-83A7-4A43-9402-D20F638C85F6}" srcId="{28575793-7FDA-4CE8-B6E3-8CC7BCCE0DA4}" destId="{FBD53949-7656-4BD1-BD4B-CDC994EE95C0}" srcOrd="3" destOrd="0" parTransId="{AC9CE6A5-A6B3-41CD-BAFC-43F0CF32E3BA}" sibTransId="{43014D6B-5418-4B49-88C2-9E7FFE4B5F1B}"/>
    <dgm:cxn modelId="{B34DEEA9-4045-4E02-9679-1018CAD9A2E6}" srcId="{28575793-7FDA-4CE8-B6E3-8CC7BCCE0DA4}" destId="{49466651-111B-4DDA-BD39-064005CEBBA3}" srcOrd="0" destOrd="0" parTransId="{047137B3-7AD3-4B7F-8E6F-EF8F7E2ED6CE}" sibTransId="{2DDB8E2A-531F-48BD-B2AF-E114A2D21E46}"/>
    <dgm:cxn modelId="{0DEEF391-787E-4EEC-B981-7A3F8B4A5928}" type="presOf" srcId="{4A9776B3-6B6E-4842-AC59-A3E41DF85748}" destId="{3F69E452-4182-442B-8486-0EAC5895CDE2}" srcOrd="0" destOrd="0" presId="urn:microsoft.com/office/officeart/2005/8/layout/venn2"/>
    <dgm:cxn modelId="{A4EA10EA-D351-4B63-B943-1DA81EF21D80}" type="presOf" srcId="{F9645070-1DD9-4C26-9764-50B6E648BBBE}" destId="{D907F391-8124-47B6-9FF4-EBF160713BE9}" srcOrd="0" destOrd="0" presId="urn:microsoft.com/office/officeart/2005/8/layout/venn2"/>
    <dgm:cxn modelId="{B295E67A-C411-49CB-822A-CC9E65B3738A}" type="presOf" srcId="{4A9776B3-6B6E-4842-AC59-A3E41DF85748}" destId="{D56C7AE5-4751-4DCE-A09D-A048F0E1103D}" srcOrd="1" destOrd="0" presId="urn:microsoft.com/office/officeart/2005/8/layout/venn2"/>
    <dgm:cxn modelId="{021A75B2-01FC-4563-A579-0C81DD8A2507}" type="presOf" srcId="{28575793-7FDA-4CE8-B6E3-8CC7BCCE0DA4}" destId="{7F25C7E8-1533-4F04-9599-D84638E1FF54}" srcOrd="0" destOrd="0" presId="urn:microsoft.com/office/officeart/2005/8/layout/venn2"/>
    <dgm:cxn modelId="{ED075AE1-743A-453E-B27F-40F4C2F922BF}" type="presOf" srcId="{F9645070-1DD9-4C26-9764-50B6E648BBBE}" destId="{7EC6A2CE-3692-404D-B787-2D343C88F728}" srcOrd="1" destOrd="0" presId="urn:microsoft.com/office/officeart/2005/8/layout/venn2"/>
    <dgm:cxn modelId="{487C507B-6DA2-413C-B0C4-DD9FB9DB6BF7}" type="presOf" srcId="{49466651-111B-4DDA-BD39-064005CEBBA3}" destId="{04CACA01-F529-4C3F-9BD9-B00AA491E503}" srcOrd="0" destOrd="0" presId="urn:microsoft.com/office/officeart/2005/8/layout/venn2"/>
    <dgm:cxn modelId="{05D5721C-2010-439D-AA0B-976D979E4D29}" srcId="{28575793-7FDA-4CE8-B6E3-8CC7BCCE0DA4}" destId="{4A9776B3-6B6E-4842-AC59-A3E41DF85748}" srcOrd="2" destOrd="0" parTransId="{8EE36C1D-3949-43E8-81F0-B415C9A71627}" sibTransId="{13E56B83-B44D-4C6C-B56E-72226C77AA75}"/>
    <dgm:cxn modelId="{F141D65C-7951-45D4-9BD8-BF38D78F3654}" type="presParOf" srcId="{7F25C7E8-1533-4F04-9599-D84638E1FF54}" destId="{53820D15-0A34-4DF1-AB83-0E1CFB10FDAA}" srcOrd="0" destOrd="0" presId="urn:microsoft.com/office/officeart/2005/8/layout/venn2"/>
    <dgm:cxn modelId="{FBE09F84-346B-4DD0-A501-496763837624}" type="presParOf" srcId="{53820D15-0A34-4DF1-AB83-0E1CFB10FDAA}" destId="{04CACA01-F529-4C3F-9BD9-B00AA491E503}" srcOrd="0" destOrd="0" presId="urn:microsoft.com/office/officeart/2005/8/layout/venn2"/>
    <dgm:cxn modelId="{567BF2EA-F011-4D7A-93EA-0C0C134666C3}" type="presParOf" srcId="{53820D15-0A34-4DF1-AB83-0E1CFB10FDAA}" destId="{CF5F7726-D9A1-48A4-9D59-19A71D530F0F}" srcOrd="1" destOrd="0" presId="urn:microsoft.com/office/officeart/2005/8/layout/venn2"/>
    <dgm:cxn modelId="{1B6C59E0-520F-41EE-8B3D-4377D50F80A2}" type="presParOf" srcId="{7F25C7E8-1533-4F04-9599-D84638E1FF54}" destId="{E4E8B474-B9B4-4C62-82EC-3F38C9220AF8}" srcOrd="1" destOrd="0" presId="urn:microsoft.com/office/officeart/2005/8/layout/venn2"/>
    <dgm:cxn modelId="{8693A222-852E-4572-AB5A-89EAE96BBDA8}" type="presParOf" srcId="{E4E8B474-B9B4-4C62-82EC-3F38C9220AF8}" destId="{D907F391-8124-47B6-9FF4-EBF160713BE9}" srcOrd="0" destOrd="0" presId="urn:microsoft.com/office/officeart/2005/8/layout/venn2"/>
    <dgm:cxn modelId="{D1B567D5-3615-48BA-98BE-5ED730AF4628}" type="presParOf" srcId="{E4E8B474-B9B4-4C62-82EC-3F38C9220AF8}" destId="{7EC6A2CE-3692-404D-B787-2D343C88F728}" srcOrd="1" destOrd="0" presId="urn:microsoft.com/office/officeart/2005/8/layout/venn2"/>
    <dgm:cxn modelId="{3B069E56-A432-480C-9B9F-365C1283ECAA}" type="presParOf" srcId="{7F25C7E8-1533-4F04-9599-D84638E1FF54}" destId="{1BC06FCE-95EE-44BB-B5DD-06E21FF5F33C}" srcOrd="2" destOrd="0" presId="urn:microsoft.com/office/officeart/2005/8/layout/venn2"/>
    <dgm:cxn modelId="{4489B5F6-583A-45A1-B7FC-3D29D7FBE351}" type="presParOf" srcId="{1BC06FCE-95EE-44BB-B5DD-06E21FF5F33C}" destId="{3F69E452-4182-442B-8486-0EAC5895CDE2}" srcOrd="0" destOrd="0" presId="urn:microsoft.com/office/officeart/2005/8/layout/venn2"/>
    <dgm:cxn modelId="{F3CF82F0-F98B-4AED-B89C-EEC68FB83097}" type="presParOf" srcId="{1BC06FCE-95EE-44BB-B5DD-06E21FF5F33C}" destId="{D56C7AE5-4751-4DCE-A09D-A048F0E1103D}" srcOrd="1" destOrd="0" presId="urn:microsoft.com/office/officeart/2005/8/layout/venn2"/>
    <dgm:cxn modelId="{9B86736B-E1B7-4412-B55B-81DF1D1571CD}" type="presParOf" srcId="{7F25C7E8-1533-4F04-9599-D84638E1FF54}" destId="{0D44C145-2666-4599-93C5-612FEF95B121}" srcOrd="3" destOrd="0" presId="urn:microsoft.com/office/officeart/2005/8/layout/venn2"/>
    <dgm:cxn modelId="{C9C5980D-7190-4601-B3ED-692354B52921}" type="presParOf" srcId="{0D44C145-2666-4599-93C5-612FEF95B121}" destId="{01269B3D-1704-49D9-94C5-675C0DF2BA35}" srcOrd="0" destOrd="0" presId="urn:microsoft.com/office/officeart/2005/8/layout/venn2"/>
    <dgm:cxn modelId="{02C29B9F-DF43-4562-82BA-5472C328B470}" type="presParOf" srcId="{0D44C145-2666-4599-93C5-612FEF95B121}" destId="{8412743F-B5DF-49A2-AAA9-18EB82A7971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ACA01-F529-4C3F-9BD9-B00AA491E503}">
      <dsp:nvSpPr>
        <dsp:cNvPr id="0" name=""/>
        <dsp:cNvSpPr/>
      </dsp:nvSpPr>
      <dsp:spPr>
        <a:xfrm>
          <a:off x="1371599" y="0"/>
          <a:ext cx="4648200" cy="46482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ja-JP" altLang="en-US" sz="1400" kern="1200" dirty="0" smtClean="0">
              <a:solidFill>
                <a:srgbClr val="FFFF00"/>
              </a:solidFill>
            </a:rPr>
            <a:t>北米・欧州</a:t>
          </a:r>
          <a:endParaRPr lang="en-US" sz="1400" kern="1200" dirty="0">
            <a:solidFill>
              <a:srgbClr val="FFFF00"/>
            </a:solidFill>
          </a:endParaRPr>
        </a:p>
      </dsp:txBody>
      <dsp:txXfrm>
        <a:off x="3045881" y="232409"/>
        <a:ext cx="1299636" cy="697230"/>
      </dsp:txXfrm>
    </dsp:sp>
    <dsp:sp modelId="{D907F391-8124-47B6-9FF4-EBF160713BE9}">
      <dsp:nvSpPr>
        <dsp:cNvPr id="0" name=""/>
        <dsp:cNvSpPr/>
      </dsp:nvSpPr>
      <dsp:spPr>
        <a:xfrm>
          <a:off x="1836419" y="929639"/>
          <a:ext cx="3718560" cy="37185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ja-JP" altLang="en-US" sz="1400" kern="1200" dirty="0" smtClean="0">
              <a:solidFill>
                <a:srgbClr val="FFFF00"/>
              </a:solidFill>
            </a:rPr>
            <a:t>オーストラリア</a:t>
          </a:r>
          <a:endParaRPr lang="en-US" sz="1400" kern="1200" dirty="0">
            <a:solidFill>
              <a:srgbClr val="FFFF00"/>
            </a:solidFill>
          </a:endParaRPr>
        </a:p>
      </dsp:txBody>
      <dsp:txXfrm>
        <a:off x="3045881" y="1152753"/>
        <a:ext cx="1299636" cy="669340"/>
      </dsp:txXfrm>
    </dsp:sp>
    <dsp:sp modelId="{3F69E452-4182-442B-8486-0EAC5895CDE2}">
      <dsp:nvSpPr>
        <dsp:cNvPr id="0" name=""/>
        <dsp:cNvSpPr/>
      </dsp:nvSpPr>
      <dsp:spPr>
        <a:xfrm>
          <a:off x="2301239" y="1859279"/>
          <a:ext cx="2788920" cy="278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ja-JP" altLang="en-US" sz="1400" kern="1200" dirty="0" smtClean="0">
              <a:solidFill>
                <a:srgbClr val="FFFF00"/>
              </a:solidFill>
            </a:rPr>
            <a:t>韓国・ベトナム</a:t>
          </a:r>
          <a:endParaRPr lang="en-US" sz="1400" kern="1200" dirty="0">
            <a:solidFill>
              <a:srgbClr val="FFFF00"/>
            </a:solidFill>
          </a:endParaRPr>
        </a:p>
      </dsp:txBody>
      <dsp:txXfrm>
        <a:off x="3045881" y="2068449"/>
        <a:ext cx="1299636" cy="627507"/>
      </dsp:txXfrm>
    </dsp:sp>
    <dsp:sp modelId="{01269B3D-1704-49D9-94C5-675C0DF2BA35}">
      <dsp:nvSpPr>
        <dsp:cNvPr id="0" name=""/>
        <dsp:cNvSpPr/>
      </dsp:nvSpPr>
      <dsp:spPr>
        <a:xfrm>
          <a:off x="2766059" y="2788920"/>
          <a:ext cx="1859280" cy="18592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ja-JP" altLang="en-US" sz="1400" b="1" kern="1200" dirty="0" smtClean="0">
              <a:solidFill>
                <a:srgbClr val="FFFF00"/>
              </a:solidFill>
            </a:rPr>
            <a:t>日本</a:t>
          </a:r>
          <a:r>
            <a:rPr lang="ja-JP" altLang="en-US" sz="1800" b="1" kern="1200" dirty="0" smtClean="0">
              <a:solidFill>
                <a:srgbClr val="FFFF00"/>
              </a:solidFill>
            </a:rPr>
            <a:t>（</a:t>
          </a:r>
          <a:r>
            <a:rPr lang="ja-JP" altLang="en-US" sz="1400" b="1" kern="1200" dirty="0" smtClean="0">
              <a:solidFill>
                <a:srgbClr val="FFFF00"/>
              </a:solidFill>
            </a:rPr>
            <a:t>＋中国）</a:t>
          </a:r>
          <a:endParaRPr lang="en-US" sz="1400" b="1" kern="1200" dirty="0">
            <a:solidFill>
              <a:srgbClr val="FFFF00"/>
            </a:solidFill>
          </a:endParaRPr>
        </a:p>
      </dsp:txBody>
      <dsp:txXfrm>
        <a:off x="3038345" y="3253739"/>
        <a:ext cx="1314709" cy="9296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11EB8FC-01FB-48FC-A9B7-06431FAAE156}" type="datetimeFigureOut">
              <a:rPr lang="en-US" smtClean="0"/>
              <a:t>4/3/2015</a:t>
            </a:fld>
            <a:endParaRPr lang="en-US"/>
          </a:p>
        </p:txBody>
      </p:sp>
      <p:sp>
        <p:nvSpPr>
          <p:cNvPr id="8" name="Slide Number Placeholder 7"/>
          <p:cNvSpPr>
            <a:spLocks noGrp="1"/>
          </p:cNvSpPr>
          <p:nvPr>
            <p:ph type="sldNum" sz="quarter" idx="11"/>
          </p:nvPr>
        </p:nvSpPr>
        <p:spPr/>
        <p:txBody>
          <a:bodyPr/>
          <a:lstStyle/>
          <a:p>
            <a:fld id="{6DDA502D-889B-4F71-90B7-E898E8C1B60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EB8FC-01FB-48FC-A9B7-06431FAAE156}"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EB8FC-01FB-48FC-A9B7-06431FAAE156}"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1EB8FC-01FB-48FC-A9B7-06431FAAE156}"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EB8FC-01FB-48FC-A9B7-06431FAAE156}"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1EB8FC-01FB-48FC-A9B7-06431FAAE156}"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502D-889B-4F71-90B7-E898E8C1B602}"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1EB8FC-01FB-48FC-A9B7-06431FAAE156}"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DA502D-889B-4F71-90B7-E898E8C1B602}"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EB8FC-01FB-48FC-A9B7-06431FAAE156}"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EB8FC-01FB-48FC-A9B7-06431FAAE156}"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EB8FC-01FB-48FC-A9B7-06431FAAE156}"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EB8FC-01FB-48FC-A9B7-06431FAAE156}"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DA502D-889B-4F71-90B7-E898E8C1B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11EB8FC-01FB-48FC-A9B7-06431FAAE156}" type="datetimeFigureOut">
              <a:rPr lang="en-US" smtClean="0"/>
              <a:t>4/3/2015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6DDA502D-889B-4F71-90B7-E898E8C1B602}"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una.yorku.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153400" cy="1564567"/>
          </a:xfrm>
        </p:spPr>
        <p:txBody>
          <a:bodyPr>
            <a:normAutofit/>
          </a:bodyPr>
          <a:lstStyle/>
          <a:p>
            <a:r>
              <a:rPr lang="ja-JP" altLang="en-US" sz="4400" dirty="0" smtClean="0"/>
              <a:t>異文化間コミュニケーションと経験</a:t>
            </a:r>
            <a:endParaRPr lang="en-US" sz="4400" dirty="0"/>
          </a:p>
        </p:txBody>
      </p:sp>
      <p:sp>
        <p:nvSpPr>
          <p:cNvPr id="3" name="Subtitle 2"/>
          <p:cNvSpPr>
            <a:spLocks noGrp="1"/>
          </p:cNvSpPr>
          <p:nvPr>
            <p:ph type="subTitle" idx="1"/>
          </p:nvPr>
        </p:nvSpPr>
        <p:spPr>
          <a:xfrm>
            <a:off x="1448695" y="3505200"/>
            <a:ext cx="5637010" cy="533400"/>
          </a:xfrm>
        </p:spPr>
        <p:txBody>
          <a:bodyPr>
            <a:normAutofit/>
          </a:bodyPr>
          <a:lstStyle/>
          <a:p>
            <a:pPr algn="ctr"/>
            <a:r>
              <a:rPr lang="ja-JP" altLang="en-US" b="1" dirty="0" smtClean="0">
                <a:solidFill>
                  <a:srgbClr val="00B050"/>
                </a:solidFill>
              </a:rPr>
              <a:t>＜非日常を日常化する視点から＞</a:t>
            </a:r>
            <a:endParaRPr lang="en-US" altLang="ja-JP" b="1" dirty="0" smtClean="0">
              <a:solidFill>
                <a:srgbClr val="00B050"/>
              </a:solidFill>
            </a:endParaRPr>
          </a:p>
          <a:p>
            <a:pPr algn="ctr"/>
            <a:endParaRPr lang="en-US" altLang="ja-JP" b="1" dirty="0" smtClean="0"/>
          </a:p>
          <a:p>
            <a:pPr algn="ctr"/>
            <a:endParaRPr lang="en-US" altLang="ja-JP" b="1" dirty="0" smtClean="0"/>
          </a:p>
          <a:p>
            <a:pPr algn="ctr"/>
            <a:endParaRPr lang="en-US" altLang="ja-JP" b="1" dirty="0" smtClean="0"/>
          </a:p>
          <a:p>
            <a:pPr algn="ctr"/>
            <a:endParaRPr lang="en-US" altLang="ja-JP" b="1" dirty="0" smtClean="0"/>
          </a:p>
        </p:txBody>
      </p:sp>
      <p:sp>
        <p:nvSpPr>
          <p:cNvPr id="4" name="TextBox 3"/>
          <p:cNvSpPr txBox="1"/>
          <p:nvPr/>
        </p:nvSpPr>
        <p:spPr>
          <a:xfrm>
            <a:off x="1891145" y="4572000"/>
            <a:ext cx="4724400" cy="1477328"/>
          </a:xfrm>
          <a:prstGeom prst="rect">
            <a:avLst/>
          </a:prstGeom>
          <a:noFill/>
        </p:spPr>
        <p:txBody>
          <a:bodyPr wrap="square" rtlCol="0">
            <a:spAutoFit/>
          </a:bodyPr>
          <a:lstStyle/>
          <a:p>
            <a:pPr algn="ctr"/>
            <a:r>
              <a:rPr lang="ja-JP" altLang="en-US" dirty="0" smtClean="0"/>
              <a:t>ヨーク大学日本研究科主任</a:t>
            </a:r>
            <a:endParaRPr lang="en-US" altLang="ja-JP" dirty="0" smtClean="0"/>
          </a:p>
          <a:p>
            <a:pPr algn="ctr"/>
            <a:r>
              <a:rPr lang="en-US" altLang="ja-JP" dirty="0" smtClean="0">
                <a:hlinkClick r:id="rId2"/>
              </a:rPr>
              <a:t>http://buna.yorku.ca/</a:t>
            </a:r>
            <a:endParaRPr lang="en-US" altLang="ja-JP" dirty="0" smtClean="0"/>
          </a:p>
          <a:p>
            <a:pPr algn="ctr"/>
            <a:endParaRPr lang="en-US" dirty="0"/>
          </a:p>
          <a:p>
            <a:pPr algn="ctr"/>
            <a:r>
              <a:rPr lang="ja-JP" altLang="en-US" dirty="0" smtClean="0"/>
              <a:t>太田徳夫</a:t>
            </a:r>
            <a:endParaRPr lang="en-US" altLang="ja-JP" dirty="0" smtClean="0"/>
          </a:p>
          <a:p>
            <a:pPr algn="ctr"/>
            <a:r>
              <a:rPr lang="en-US" dirty="0" smtClean="0"/>
              <a:t>nota@yorku.ca</a:t>
            </a:r>
            <a:endParaRPr lang="en-US" dirty="0"/>
          </a:p>
        </p:txBody>
      </p:sp>
      <p:sp>
        <p:nvSpPr>
          <p:cNvPr id="5" name="TextBox 4"/>
          <p:cNvSpPr txBox="1"/>
          <p:nvPr/>
        </p:nvSpPr>
        <p:spPr>
          <a:xfrm>
            <a:off x="533400" y="533399"/>
            <a:ext cx="3276600" cy="646331"/>
          </a:xfrm>
          <a:prstGeom prst="rect">
            <a:avLst/>
          </a:prstGeom>
          <a:noFill/>
        </p:spPr>
        <p:txBody>
          <a:bodyPr wrap="square" rtlCol="0">
            <a:spAutoFit/>
          </a:bodyPr>
          <a:lstStyle/>
          <a:p>
            <a:r>
              <a:rPr lang="ja-JP" altLang="en-US" dirty="0" smtClean="0"/>
              <a:t>＠長野県上田市丸子文化会館</a:t>
            </a:r>
            <a:endParaRPr lang="en-US" altLang="ja-JP" dirty="0" smtClean="0"/>
          </a:p>
          <a:p>
            <a:r>
              <a:rPr lang="ja-JP" altLang="en-US" dirty="0" smtClean="0"/>
              <a:t>２０１５年４月４日</a:t>
            </a:r>
            <a:endParaRPr lang="en-US" dirty="0"/>
          </a:p>
        </p:txBody>
      </p:sp>
    </p:spTree>
    <p:extLst>
      <p:ext uri="{BB962C8B-B14F-4D97-AF65-F5344CB8AC3E}">
        <p14:creationId xmlns:p14="http://schemas.microsoft.com/office/powerpoint/2010/main" val="133018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1"/>
            <a:ext cx="5105400" cy="533399"/>
          </a:xfrm>
        </p:spPr>
        <p:txBody>
          <a:bodyPr>
            <a:normAutofit/>
          </a:bodyPr>
          <a:lstStyle/>
          <a:p>
            <a:pPr algn="ctr"/>
            <a:r>
              <a:rPr lang="ja-JP" altLang="en-US" sz="2800" dirty="0" smtClean="0"/>
              <a:t>個人のＣＣＣＣとその接触</a:t>
            </a:r>
            <a:endParaRPr lang="en-US" sz="2800" dirty="0"/>
          </a:p>
        </p:txBody>
      </p:sp>
      <p:sp>
        <p:nvSpPr>
          <p:cNvPr id="3" name="Content Placeholder 2"/>
          <p:cNvSpPr>
            <a:spLocks noGrp="1"/>
          </p:cNvSpPr>
          <p:nvPr>
            <p:ph idx="1"/>
          </p:nvPr>
        </p:nvSpPr>
        <p:spPr>
          <a:xfrm>
            <a:off x="344058" y="1436132"/>
            <a:ext cx="8382000" cy="5029200"/>
          </a:xfrm>
          <a:ln w="28575">
            <a:noFill/>
          </a:ln>
        </p:spPr>
        <p:txBody>
          <a:bodyPr/>
          <a:lstStyle/>
          <a:p>
            <a:pPr marL="45720" indent="0">
              <a:buNone/>
            </a:pPr>
            <a:r>
              <a:rPr lang="en-US" dirty="0" smtClean="0"/>
              <a:t> </a:t>
            </a:r>
            <a:endParaRPr lang="en-US" dirty="0"/>
          </a:p>
        </p:txBody>
      </p:sp>
      <p:sp>
        <p:nvSpPr>
          <p:cNvPr id="4" name="Oval 3"/>
          <p:cNvSpPr/>
          <p:nvPr/>
        </p:nvSpPr>
        <p:spPr>
          <a:xfrm>
            <a:off x="1295400" y="2126672"/>
            <a:ext cx="1905000" cy="1828800"/>
          </a:xfrm>
          <a:prstGeom prst="ellipse">
            <a:avLst/>
          </a:prstGeom>
          <a:noFill/>
          <a:ln w="38100">
            <a:solidFill>
              <a:srgbClr val="FF99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14500" y="2126672"/>
            <a:ext cx="1905000" cy="18357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4064" y="2126673"/>
            <a:ext cx="2057400" cy="1835727"/>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2133600"/>
            <a:ext cx="1905000" cy="184265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62200" y="4648200"/>
            <a:ext cx="1905000" cy="1676400"/>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4648200"/>
            <a:ext cx="1828800" cy="1676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flipH="1">
            <a:off x="1569719" y="1567934"/>
            <a:ext cx="1744981" cy="369332"/>
          </a:xfrm>
          <a:prstGeom prst="rect">
            <a:avLst/>
          </a:prstGeom>
          <a:noFill/>
        </p:spPr>
        <p:txBody>
          <a:bodyPr wrap="square" rtlCol="0">
            <a:spAutoFit/>
          </a:bodyPr>
          <a:lstStyle/>
          <a:p>
            <a:pPr algn="ctr"/>
            <a:r>
              <a:rPr lang="en-US" dirty="0" smtClean="0"/>
              <a:t>Type 1</a:t>
            </a:r>
            <a:endParaRPr lang="en-US" dirty="0"/>
          </a:p>
        </p:txBody>
      </p:sp>
      <p:sp>
        <p:nvSpPr>
          <p:cNvPr id="14" name="TextBox 13"/>
          <p:cNvSpPr txBox="1"/>
          <p:nvPr/>
        </p:nvSpPr>
        <p:spPr>
          <a:xfrm>
            <a:off x="5794664" y="1567934"/>
            <a:ext cx="1066800" cy="381000"/>
          </a:xfrm>
          <a:prstGeom prst="rect">
            <a:avLst/>
          </a:prstGeom>
          <a:noFill/>
        </p:spPr>
        <p:txBody>
          <a:bodyPr wrap="square" rtlCol="0">
            <a:spAutoFit/>
          </a:bodyPr>
          <a:lstStyle/>
          <a:p>
            <a:r>
              <a:rPr lang="en-US" dirty="0" smtClean="0"/>
              <a:t>Type 2</a:t>
            </a:r>
            <a:endParaRPr lang="en-US" dirty="0"/>
          </a:p>
        </p:txBody>
      </p:sp>
      <p:sp>
        <p:nvSpPr>
          <p:cNvPr id="15" name="TextBox 14"/>
          <p:cNvSpPr txBox="1"/>
          <p:nvPr/>
        </p:nvSpPr>
        <p:spPr>
          <a:xfrm>
            <a:off x="3886200" y="4229099"/>
            <a:ext cx="1066800" cy="367146"/>
          </a:xfrm>
          <a:prstGeom prst="rect">
            <a:avLst/>
          </a:prstGeom>
          <a:noFill/>
        </p:spPr>
        <p:txBody>
          <a:bodyPr wrap="square" rtlCol="0">
            <a:spAutoFit/>
          </a:bodyPr>
          <a:lstStyle/>
          <a:p>
            <a:r>
              <a:rPr lang="en-US" dirty="0" smtClean="0"/>
              <a:t>Type 3</a:t>
            </a:r>
            <a:endParaRPr lang="en-US" dirty="0"/>
          </a:p>
        </p:txBody>
      </p:sp>
    </p:spTree>
    <p:extLst>
      <p:ext uri="{BB962C8B-B14F-4D97-AF65-F5344CB8AC3E}">
        <p14:creationId xmlns:p14="http://schemas.microsoft.com/office/powerpoint/2010/main" val="4258438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1"/>
            <a:ext cx="5105400" cy="609599"/>
          </a:xfrm>
        </p:spPr>
        <p:txBody>
          <a:bodyPr>
            <a:normAutofit/>
          </a:bodyPr>
          <a:lstStyle/>
          <a:p>
            <a:pPr algn="ctr"/>
            <a:r>
              <a:rPr lang="en-US" sz="2800" dirty="0" smtClean="0"/>
              <a:t>CCCC</a:t>
            </a:r>
            <a:r>
              <a:rPr lang="ja-JP" altLang="en-US" sz="2800" dirty="0" smtClean="0"/>
              <a:t>とその発展プロセス</a:t>
            </a:r>
            <a:endParaRPr lang="en-US" sz="2800" dirty="0"/>
          </a:p>
        </p:txBody>
      </p:sp>
      <p:sp>
        <p:nvSpPr>
          <p:cNvPr id="3" name="Content Placeholder 2"/>
          <p:cNvSpPr>
            <a:spLocks noGrp="1"/>
          </p:cNvSpPr>
          <p:nvPr>
            <p:ph idx="1"/>
          </p:nvPr>
        </p:nvSpPr>
        <p:spPr>
          <a:xfrm>
            <a:off x="914400" y="1600200"/>
            <a:ext cx="7315200" cy="4876800"/>
          </a:xfrm>
          <a:noFill/>
        </p:spPr>
        <p:txBody>
          <a:bodyPr/>
          <a:lstStyle/>
          <a:p>
            <a:endParaRPr lang="en-US" dirty="0"/>
          </a:p>
        </p:txBody>
      </p:sp>
      <p:sp>
        <p:nvSpPr>
          <p:cNvPr id="4" name="Oval 3"/>
          <p:cNvSpPr/>
          <p:nvPr/>
        </p:nvSpPr>
        <p:spPr>
          <a:xfrm>
            <a:off x="3276600" y="2590800"/>
            <a:ext cx="2438400" cy="9144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3200400"/>
            <a:ext cx="3505200" cy="1371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4600" y="3886200"/>
            <a:ext cx="4114800" cy="1371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191000" y="2209800"/>
            <a:ext cx="838200" cy="3886200"/>
          </a:xfrm>
          <a:prstGeom prst="downArrow">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8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5257800" cy="609600"/>
          </a:xfrm>
        </p:spPr>
        <p:txBody>
          <a:bodyPr>
            <a:normAutofit/>
          </a:bodyPr>
          <a:lstStyle/>
          <a:p>
            <a:pPr algn="ctr"/>
            <a:r>
              <a:rPr lang="ja-JP" altLang="en-US" sz="2800" dirty="0" smtClean="0"/>
              <a:t>ＣＣＣＣと重層性</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147530"/>
              </p:ext>
            </p:extLst>
          </p:nvPr>
        </p:nvGraphicFramePr>
        <p:xfrm>
          <a:off x="914400" y="1676400"/>
          <a:ext cx="7391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67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533399"/>
          </a:xfrm>
        </p:spPr>
        <p:txBody>
          <a:bodyPr>
            <a:normAutofit/>
          </a:bodyPr>
          <a:lstStyle/>
          <a:p>
            <a:pPr algn="ctr"/>
            <a:r>
              <a:rPr lang="ja-JP" altLang="en-US" sz="2800" dirty="0" smtClean="0"/>
              <a:t>ＣＣＣＣと多重アイデンティティー</a:t>
            </a:r>
            <a:endParaRPr lang="en-US" sz="2800" dirty="0"/>
          </a:p>
        </p:txBody>
      </p:sp>
      <p:sp>
        <p:nvSpPr>
          <p:cNvPr id="3" name="Content Placeholder 2"/>
          <p:cNvSpPr>
            <a:spLocks noGrp="1"/>
          </p:cNvSpPr>
          <p:nvPr>
            <p:ph idx="1"/>
          </p:nvPr>
        </p:nvSpPr>
        <p:spPr>
          <a:xfrm>
            <a:off x="381000" y="1524000"/>
            <a:ext cx="8382000" cy="4876800"/>
          </a:xfrm>
          <a:noFill/>
          <a:ln>
            <a:noFill/>
          </a:ln>
        </p:spPr>
        <p:txBody>
          <a:bodyPr/>
          <a:lstStyle/>
          <a:p>
            <a:pPr marL="45720" indent="0">
              <a:buNone/>
            </a:pPr>
            <a:endParaRPr lang="en-US" dirty="0"/>
          </a:p>
        </p:txBody>
      </p:sp>
      <p:sp>
        <p:nvSpPr>
          <p:cNvPr id="4" name="Oval 3"/>
          <p:cNvSpPr/>
          <p:nvPr/>
        </p:nvSpPr>
        <p:spPr>
          <a:xfrm>
            <a:off x="762000" y="2286000"/>
            <a:ext cx="3124200" cy="2895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2272145"/>
            <a:ext cx="3048000" cy="2895600"/>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ight Arrow 5"/>
          <p:cNvSpPr/>
          <p:nvPr/>
        </p:nvSpPr>
        <p:spPr>
          <a:xfrm>
            <a:off x="4114800" y="3453245"/>
            <a:ext cx="8382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10200" y="2462645"/>
            <a:ext cx="2590800" cy="2514600"/>
          </a:xfrm>
          <a:prstGeom prst="ellipse">
            <a:avLst/>
          </a:prstGeom>
          <a:pattFill prst="shingle">
            <a:fgClr>
              <a:schemeClr val="accent1"/>
            </a:fgClr>
            <a:bgClr>
              <a:srgbClr val="66FF33"/>
            </a:bgClr>
          </a:patt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04900" y="2642751"/>
            <a:ext cx="1409700" cy="1343894"/>
          </a:xfrm>
          <a:prstGeom prst="ellipse">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12818" y="2590793"/>
            <a:ext cx="1371600" cy="1302327"/>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68532" y="3314698"/>
            <a:ext cx="1439141" cy="1357747"/>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09750" y="3314698"/>
            <a:ext cx="1466850" cy="1492822"/>
          </a:xfrm>
          <a:prstGeom prst="ellipse">
            <a:avLst/>
          </a:prstGeom>
          <a:noFill/>
          <a:ln w="28575">
            <a:solidFill>
              <a:srgbClr val="FBBB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47454" y="3037605"/>
            <a:ext cx="1468582" cy="139238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37336" y="5371007"/>
            <a:ext cx="3363464" cy="923330"/>
          </a:xfrm>
          <a:prstGeom prst="rect">
            <a:avLst/>
          </a:prstGeom>
          <a:noFill/>
          <a:ln w="12700">
            <a:solidFill>
              <a:schemeClr val="tx1"/>
            </a:solidFill>
          </a:ln>
        </p:spPr>
        <p:txBody>
          <a:bodyPr wrap="square" rtlCol="0">
            <a:spAutoFit/>
          </a:bodyPr>
          <a:lstStyle/>
          <a:p>
            <a:r>
              <a:rPr lang="ja-JP" altLang="en-US" dirty="0" smtClean="0"/>
              <a:t>それぞれの異文化を</a:t>
            </a:r>
            <a:r>
              <a:rPr lang="ja-JP" altLang="en-US" dirty="0"/>
              <a:t>評価</a:t>
            </a:r>
            <a:r>
              <a:rPr lang="ja-JP" altLang="en-US" dirty="0" smtClean="0"/>
              <a:t>し、最善の要素を取り入れ、自己のアイデンティティーを形成する</a:t>
            </a:r>
            <a:endParaRPr lang="en-US" dirty="0"/>
          </a:p>
        </p:txBody>
      </p:sp>
    </p:spTree>
    <p:extLst>
      <p:ext uri="{BB962C8B-B14F-4D97-AF65-F5344CB8AC3E}">
        <p14:creationId xmlns:p14="http://schemas.microsoft.com/office/powerpoint/2010/main" val="516914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533399"/>
          </a:xfrm>
        </p:spPr>
        <p:txBody>
          <a:bodyPr>
            <a:normAutofit/>
          </a:bodyPr>
          <a:lstStyle/>
          <a:p>
            <a:r>
              <a:rPr lang="ja-JP" altLang="en-US" sz="2800" dirty="0" smtClean="0"/>
              <a:t>私の異文化間コミュニケーション武者修行の旅</a:t>
            </a:r>
            <a:endParaRPr lang="en-US" sz="2800" dirty="0"/>
          </a:p>
        </p:txBody>
      </p:sp>
      <p:sp>
        <p:nvSpPr>
          <p:cNvPr id="3" name="Content Placeholder 2"/>
          <p:cNvSpPr>
            <a:spLocks noGrp="1"/>
          </p:cNvSpPr>
          <p:nvPr>
            <p:ph idx="1"/>
          </p:nvPr>
        </p:nvSpPr>
        <p:spPr>
          <a:xfrm>
            <a:off x="914400" y="1219200"/>
            <a:ext cx="7315200" cy="5410200"/>
          </a:xfrm>
        </p:spPr>
        <p:txBody>
          <a:bodyPr>
            <a:normAutofit lnSpcReduction="10000"/>
          </a:bodyPr>
          <a:lstStyle/>
          <a:p>
            <a:r>
              <a:rPr lang="ja-JP" altLang="en-US" sz="1800" dirty="0" smtClean="0"/>
              <a:t>小学校－中学校：　中国古典文学・日本文学</a:t>
            </a:r>
            <a:endParaRPr lang="en-US" altLang="ja-JP" sz="1800" dirty="0" smtClean="0"/>
          </a:p>
          <a:p>
            <a:r>
              <a:rPr lang="ja-JP" altLang="en-US" sz="1800" dirty="0" smtClean="0"/>
              <a:t>高校：禅僧志願</a:t>
            </a:r>
            <a:endParaRPr lang="en-US" altLang="ja-JP" sz="1800" dirty="0" smtClean="0"/>
          </a:p>
          <a:p>
            <a:r>
              <a:rPr lang="ja-JP" altLang="en-US" sz="1800" dirty="0" smtClean="0"/>
              <a:t>大学：部活・各種アルバイト・香港からの中国人留学生と恋愛・休学</a:t>
            </a:r>
            <a:r>
              <a:rPr lang="en-US" altLang="ja-JP" sz="1800" dirty="0" smtClean="0"/>
              <a:t>(</a:t>
            </a:r>
            <a:r>
              <a:rPr lang="ja-JP" altLang="en-US" sz="1800" dirty="0"/>
              <a:t>大阪</a:t>
            </a:r>
            <a:r>
              <a:rPr lang="ja-JP" altLang="en-US" sz="1800" dirty="0" smtClean="0"/>
              <a:t>でトラック運転手</a:t>
            </a:r>
            <a:r>
              <a:rPr lang="en-US" altLang="ja-JP" sz="1800" dirty="0" smtClean="0"/>
              <a:t>)</a:t>
            </a:r>
          </a:p>
          <a:p>
            <a:r>
              <a:rPr lang="ja-JP" altLang="en-US" sz="1800" dirty="0" smtClean="0"/>
              <a:t>就職：世界中から来ているカトリックの修道士・修道女に日本語指導</a:t>
            </a:r>
            <a:endParaRPr lang="en-US" altLang="ja-JP" sz="1800" dirty="0" smtClean="0"/>
          </a:p>
          <a:p>
            <a:r>
              <a:rPr lang="ja-JP" altLang="en-US" sz="1800" dirty="0" smtClean="0"/>
              <a:t>カナダ人の家内と結婚</a:t>
            </a:r>
            <a:endParaRPr lang="en-US" altLang="ja-JP" sz="1800" dirty="0" smtClean="0"/>
          </a:p>
          <a:p>
            <a:r>
              <a:rPr lang="ja-JP" altLang="en-US" sz="1800" dirty="0"/>
              <a:t>コロンボ</a:t>
            </a:r>
            <a:r>
              <a:rPr lang="ja-JP" altLang="en-US" sz="1800" dirty="0" smtClean="0"/>
              <a:t>計画日本語専門家としてベトナムサイゴン大学師範学部日本語科に派遣</a:t>
            </a:r>
            <a:endParaRPr lang="en-US" altLang="ja-JP" sz="1800" dirty="0" smtClean="0"/>
          </a:p>
          <a:p>
            <a:r>
              <a:rPr lang="ja-JP" altLang="en-US" sz="1800" dirty="0" smtClean="0"/>
              <a:t>帰国：国際基督教大学で日本語指導</a:t>
            </a:r>
            <a:endParaRPr lang="en-US" altLang="ja-JP" sz="1800" dirty="0" smtClean="0"/>
          </a:p>
          <a:p>
            <a:r>
              <a:rPr lang="ja-JP" altLang="en-US" sz="1800" dirty="0" smtClean="0"/>
              <a:t>フルブライト交換教師としてニュージャージー州シートンホール大学で日本語指導</a:t>
            </a:r>
            <a:endParaRPr lang="en-US" altLang="ja-JP" sz="1800" dirty="0" smtClean="0"/>
          </a:p>
          <a:p>
            <a:r>
              <a:rPr lang="ja-JP" altLang="en-US" sz="1800" dirty="0" smtClean="0"/>
              <a:t>豪州メルボルンにあるモナシュ大学日本語科より招聘</a:t>
            </a:r>
            <a:endParaRPr lang="en-US" altLang="ja-JP" sz="1800" dirty="0" smtClean="0"/>
          </a:p>
          <a:p>
            <a:r>
              <a:rPr lang="ja-JP" altLang="en-US" sz="1800" dirty="0"/>
              <a:t>ミシガン州立</a:t>
            </a:r>
            <a:r>
              <a:rPr lang="ja-JP" altLang="en-US" sz="1800" dirty="0" smtClean="0"/>
              <a:t>大学大学院</a:t>
            </a:r>
            <a:r>
              <a:rPr lang="ja-JP" altLang="en-US" sz="1800" dirty="0"/>
              <a:t>博士</a:t>
            </a:r>
            <a:r>
              <a:rPr lang="ja-JP" altLang="en-US" sz="1800" dirty="0" smtClean="0"/>
              <a:t>課程・日本語指導</a:t>
            </a:r>
            <a:endParaRPr lang="en-US" altLang="ja-JP" sz="1800" dirty="0" smtClean="0"/>
          </a:p>
          <a:p>
            <a:r>
              <a:rPr lang="ja-JP" altLang="en-US" sz="1800" dirty="0"/>
              <a:t>ヨーク</a:t>
            </a:r>
            <a:r>
              <a:rPr lang="ja-JP" altLang="en-US" sz="1800" dirty="0" smtClean="0"/>
              <a:t>大学より招聘され、日本語科主任となり、現在に至る</a:t>
            </a:r>
            <a:endParaRPr lang="en-US" altLang="ja-JP" sz="1800" dirty="0" smtClean="0"/>
          </a:p>
          <a:p>
            <a:r>
              <a:rPr lang="ja-JP" altLang="en-US" sz="1800" dirty="0" smtClean="0"/>
              <a:t>学会発表のためハワイ・韓国・カリフォルニア・フィンランド・ドイツ訪問</a:t>
            </a:r>
            <a:endParaRPr lang="en-US" altLang="ja-JP" sz="1800" dirty="0" smtClean="0"/>
          </a:p>
          <a:p>
            <a:r>
              <a:rPr lang="ja-JP" altLang="en-US" sz="1800" dirty="0"/>
              <a:t>日</a:t>
            </a:r>
            <a:r>
              <a:rPr lang="ja-JP" altLang="en-US" sz="1800" dirty="0" smtClean="0"/>
              <a:t>加合弁企業にて異文化間研修</a:t>
            </a:r>
            <a:endParaRPr lang="en-US" altLang="ja-JP" sz="1800" dirty="0" smtClean="0"/>
          </a:p>
          <a:p>
            <a:r>
              <a:rPr lang="ja-JP" altLang="en-US" sz="1800" dirty="0" smtClean="0"/>
              <a:t>キューバハバナ大学において教員研修、「特別招聘教授」として表彰を受ける</a:t>
            </a:r>
            <a:endParaRPr lang="en-US" altLang="ja-JP" sz="1800" dirty="0" smtClean="0"/>
          </a:p>
          <a:p>
            <a:endParaRPr lang="en-US" altLang="ja-JP" dirty="0" smtClean="0"/>
          </a:p>
          <a:p>
            <a:endParaRPr lang="en-US" altLang="ja-JP" dirty="0" smtClean="0"/>
          </a:p>
          <a:p>
            <a:endParaRPr lang="en-US" dirty="0"/>
          </a:p>
        </p:txBody>
      </p:sp>
    </p:spTree>
    <p:extLst>
      <p:ext uri="{BB962C8B-B14F-4D97-AF65-F5344CB8AC3E}">
        <p14:creationId xmlns:p14="http://schemas.microsoft.com/office/powerpoint/2010/main" val="394731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533399"/>
          </a:xfrm>
        </p:spPr>
        <p:txBody>
          <a:bodyPr>
            <a:normAutofit/>
          </a:bodyPr>
          <a:lstStyle/>
          <a:p>
            <a:pPr algn="ctr"/>
            <a:r>
              <a:rPr lang="ja-JP" altLang="en-US" sz="2800" dirty="0" smtClean="0"/>
              <a:t>外国語の習得</a:t>
            </a:r>
            <a:endParaRPr lang="en-US" sz="2800" dirty="0"/>
          </a:p>
        </p:txBody>
      </p:sp>
      <p:sp>
        <p:nvSpPr>
          <p:cNvPr id="3" name="Content Placeholder 2"/>
          <p:cNvSpPr>
            <a:spLocks noGrp="1"/>
          </p:cNvSpPr>
          <p:nvPr>
            <p:ph idx="1"/>
          </p:nvPr>
        </p:nvSpPr>
        <p:spPr>
          <a:xfrm>
            <a:off x="914400" y="1524001"/>
            <a:ext cx="7315200" cy="4785360"/>
          </a:xfrm>
        </p:spPr>
        <p:txBody>
          <a:bodyPr/>
          <a:lstStyle/>
          <a:p>
            <a:r>
              <a:rPr lang="ja-JP" altLang="en-US" dirty="0" smtClean="0"/>
              <a:t>個の確立</a:t>
            </a:r>
            <a:endParaRPr lang="en-US" altLang="ja-JP" dirty="0" smtClean="0"/>
          </a:p>
          <a:p>
            <a:r>
              <a:rPr lang="ja-JP" altLang="en-US" dirty="0"/>
              <a:t>自分の意見を</a:t>
            </a:r>
            <a:r>
              <a:rPr lang="ja-JP" altLang="en-US" dirty="0" smtClean="0"/>
              <a:t>持つ</a:t>
            </a:r>
            <a:endParaRPr lang="en-US" altLang="ja-JP" dirty="0" smtClean="0"/>
          </a:p>
          <a:p>
            <a:r>
              <a:rPr lang="ja-JP" altLang="en-US" dirty="0"/>
              <a:t>日本についての</a:t>
            </a:r>
            <a:r>
              <a:rPr lang="ja-JP" altLang="en-US" dirty="0" smtClean="0"/>
              <a:t>知識</a:t>
            </a:r>
            <a:endParaRPr lang="en-US" altLang="ja-JP" dirty="0" smtClean="0"/>
          </a:p>
          <a:p>
            <a:r>
              <a:rPr lang="ja-JP" altLang="en-US" dirty="0"/>
              <a:t>日本語でも</a:t>
            </a:r>
            <a:r>
              <a:rPr lang="ja-JP" altLang="en-US" dirty="0" smtClean="0"/>
              <a:t>積極的</a:t>
            </a:r>
            <a:r>
              <a:rPr lang="ja-JP" altLang="en-US" dirty="0"/>
              <a:t>に対話を</a:t>
            </a:r>
            <a:r>
              <a:rPr lang="ja-JP" altLang="en-US" dirty="0" smtClean="0"/>
              <a:t>する</a:t>
            </a:r>
            <a:endParaRPr lang="en-US" altLang="ja-JP" dirty="0" smtClean="0"/>
          </a:p>
          <a:p>
            <a:r>
              <a:rPr lang="ja-JP" altLang="en-US" dirty="0"/>
              <a:t>色々な経験</a:t>
            </a:r>
            <a:r>
              <a:rPr lang="ja-JP" altLang="en-US" dirty="0" smtClean="0"/>
              <a:t>を</a:t>
            </a:r>
            <a:r>
              <a:rPr lang="ja-JP" altLang="en-US" dirty="0"/>
              <a:t>して</a:t>
            </a:r>
            <a:r>
              <a:rPr lang="ja-JP" altLang="en-US" dirty="0" smtClean="0"/>
              <a:t>、話の題材を増やす</a:t>
            </a:r>
            <a:endParaRPr lang="en-US" altLang="ja-JP" dirty="0" smtClean="0"/>
          </a:p>
          <a:p>
            <a:r>
              <a:rPr lang="ja-JP" altLang="en-US" dirty="0"/>
              <a:t>母国語話者</a:t>
            </a:r>
            <a:r>
              <a:rPr lang="ja-JP" altLang="en-US" dirty="0" smtClean="0"/>
              <a:t>よりコミュニカティブになることを目標にする</a:t>
            </a:r>
            <a:endParaRPr lang="en-US" altLang="ja-JP" dirty="0" smtClean="0"/>
          </a:p>
          <a:p>
            <a:r>
              <a:rPr lang="ja-JP" altLang="en-US" dirty="0"/>
              <a:t>１＋１＝</a:t>
            </a:r>
            <a:r>
              <a:rPr lang="ja-JP" altLang="en-US" dirty="0" smtClean="0"/>
              <a:t>５になるような相乗効果を狙う</a:t>
            </a:r>
            <a:endParaRPr lang="en-US" altLang="ja-JP" dirty="0" smtClean="0"/>
          </a:p>
          <a:p>
            <a:r>
              <a:rPr lang="ja-JP" altLang="en-US" dirty="0" smtClean="0"/>
              <a:t>自分</a:t>
            </a:r>
            <a:r>
              <a:rPr lang="ja-JP" altLang="en-US" dirty="0"/>
              <a:t>に興味の</a:t>
            </a:r>
            <a:r>
              <a:rPr lang="ja-JP" altLang="en-US" dirty="0" smtClean="0"/>
              <a:t>ある題材について十ぐらいのモジュールを作り、繰り返し練習する</a:t>
            </a:r>
            <a:endParaRPr lang="en-US" altLang="ja-JP" dirty="0" smtClean="0"/>
          </a:p>
          <a:p>
            <a:r>
              <a:rPr lang="ja-JP" altLang="en-US" dirty="0" smtClean="0"/>
              <a:t>発音・強調・抑揚と感情移入</a:t>
            </a:r>
            <a:endParaRPr lang="en-US" altLang="ja-JP" dirty="0" smtClean="0"/>
          </a:p>
          <a:p>
            <a:r>
              <a:rPr lang="ja-JP" altLang="en-US" dirty="0" smtClean="0"/>
              <a:t>非言語コミュニケーション</a:t>
            </a:r>
            <a:endParaRPr lang="en-US" altLang="ja-JP" dirty="0" smtClean="0"/>
          </a:p>
          <a:p>
            <a:r>
              <a:rPr lang="ja-JP" altLang="en-US" dirty="0"/>
              <a:t>時事</a:t>
            </a:r>
            <a:r>
              <a:rPr lang="ja-JP" altLang="en-US" dirty="0" smtClean="0"/>
              <a:t>問題</a:t>
            </a:r>
            <a:endParaRPr lang="en-US" altLang="ja-JP" dirty="0" smtClean="0"/>
          </a:p>
          <a:p>
            <a:r>
              <a:rPr lang="en-US" altLang="ja-JP" dirty="0" smtClean="0"/>
              <a:t>Small talk</a:t>
            </a:r>
          </a:p>
          <a:p>
            <a:endParaRPr lang="en-US" altLang="ja-JP" dirty="0" smtClean="0"/>
          </a:p>
          <a:p>
            <a:endParaRPr lang="en-US" dirty="0"/>
          </a:p>
        </p:txBody>
      </p:sp>
    </p:spTree>
    <p:extLst>
      <p:ext uri="{BB962C8B-B14F-4D97-AF65-F5344CB8AC3E}">
        <p14:creationId xmlns:p14="http://schemas.microsoft.com/office/powerpoint/2010/main" val="185481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588885"/>
          </a:xfrm>
        </p:spPr>
        <p:txBody>
          <a:bodyPr>
            <a:normAutofit/>
          </a:bodyPr>
          <a:lstStyle/>
          <a:p>
            <a:pPr algn="ctr"/>
            <a:r>
              <a:rPr lang="ja-JP" altLang="en-US" sz="2800" dirty="0" smtClean="0"/>
              <a:t>異文化経験</a:t>
            </a:r>
            <a:endParaRPr lang="en-US" sz="2800" dirty="0"/>
          </a:p>
        </p:txBody>
      </p:sp>
      <p:sp>
        <p:nvSpPr>
          <p:cNvPr id="3" name="Content Placeholder 2"/>
          <p:cNvSpPr>
            <a:spLocks noGrp="1"/>
          </p:cNvSpPr>
          <p:nvPr>
            <p:ph idx="1"/>
          </p:nvPr>
        </p:nvSpPr>
        <p:spPr>
          <a:xfrm>
            <a:off x="381000" y="1371600"/>
            <a:ext cx="8534400" cy="5257799"/>
          </a:xfrm>
        </p:spPr>
        <p:txBody>
          <a:bodyPr>
            <a:normAutofit fontScale="85000" lnSpcReduction="20000"/>
          </a:bodyPr>
          <a:lstStyle/>
          <a:p>
            <a:r>
              <a:rPr lang="ja-JP" altLang="en-US" dirty="0" smtClean="0"/>
              <a:t>韓国</a:t>
            </a:r>
            <a:endParaRPr lang="en-US" altLang="ja-JP" dirty="0" smtClean="0"/>
          </a:p>
          <a:p>
            <a:pPr lvl="1"/>
            <a:r>
              <a:rPr lang="ja-JP" altLang="en-US" dirty="0"/>
              <a:t>第二の</a:t>
            </a:r>
            <a:r>
              <a:rPr lang="ja-JP" altLang="en-US" dirty="0" smtClean="0"/>
              <a:t>祖国</a:t>
            </a:r>
            <a:endParaRPr lang="en-US" altLang="ja-JP" dirty="0" smtClean="0"/>
          </a:p>
          <a:p>
            <a:pPr lvl="1"/>
            <a:r>
              <a:rPr lang="ja-JP" altLang="en-US" dirty="0"/>
              <a:t>三十八度</a:t>
            </a:r>
            <a:r>
              <a:rPr lang="ja-JP" altLang="en-US" dirty="0" smtClean="0"/>
              <a:t>線・板門店にて</a:t>
            </a:r>
            <a:endParaRPr lang="en-US" altLang="ja-JP" dirty="0" smtClean="0"/>
          </a:p>
          <a:p>
            <a:r>
              <a:rPr lang="ja-JP" altLang="en-US" dirty="0" smtClean="0"/>
              <a:t>ベトナム</a:t>
            </a:r>
            <a:endParaRPr lang="en-US" altLang="ja-JP" dirty="0" smtClean="0"/>
          </a:p>
          <a:p>
            <a:pPr lvl="1"/>
            <a:r>
              <a:rPr lang="ja-JP" altLang="en-US" dirty="0"/>
              <a:t>戦時中</a:t>
            </a:r>
            <a:r>
              <a:rPr lang="ja-JP" altLang="en-US" dirty="0" smtClean="0"/>
              <a:t>のサイゴン</a:t>
            </a:r>
            <a:endParaRPr lang="en-US" altLang="ja-JP" dirty="0" smtClean="0"/>
          </a:p>
          <a:p>
            <a:pPr lvl="1"/>
            <a:r>
              <a:rPr lang="ja-JP" altLang="en-US" dirty="0" smtClean="0"/>
              <a:t>初めで最後のカルチャーショック</a:t>
            </a:r>
            <a:endParaRPr lang="en-US" altLang="ja-JP" dirty="0" smtClean="0"/>
          </a:p>
          <a:p>
            <a:pPr lvl="1"/>
            <a:r>
              <a:rPr lang="ja-JP" altLang="en-US" dirty="0"/>
              <a:t>最高の学生</a:t>
            </a:r>
            <a:r>
              <a:rPr lang="ja-JP" altLang="en-US" dirty="0" smtClean="0"/>
              <a:t>たち</a:t>
            </a:r>
            <a:endParaRPr lang="en-US" altLang="ja-JP" dirty="0"/>
          </a:p>
          <a:p>
            <a:r>
              <a:rPr lang="ja-JP" altLang="en-US" dirty="0" smtClean="0"/>
              <a:t>日本</a:t>
            </a:r>
            <a:endParaRPr lang="en-US" altLang="ja-JP" dirty="0" smtClean="0"/>
          </a:p>
          <a:p>
            <a:pPr lvl="1"/>
            <a:r>
              <a:rPr lang="ja-JP" altLang="en-US" dirty="0" smtClean="0"/>
              <a:t>労働省中央技能センター</a:t>
            </a:r>
            <a:endParaRPr lang="en-US" altLang="ja-JP" dirty="0" smtClean="0"/>
          </a:p>
          <a:p>
            <a:r>
              <a:rPr lang="ja-JP" altLang="en-US" dirty="0" smtClean="0"/>
              <a:t>ニュージャージー</a:t>
            </a:r>
            <a:endParaRPr lang="en-US" altLang="ja-JP" dirty="0" smtClean="0"/>
          </a:p>
          <a:p>
            <a:pPr lvl="1"/>
            <a:r>
              <a:rPr lang="ja-JP" altLang="en-US" dirty="0"/>
              <a:t>ワシントン</a:t>
            </a:r>
            <a:r>
              <a:rPr lang="ja-JP" altLang="en-US" dirty="0" smtClean="0"/>
              <a:t>ＤＣでピストル強盗に遭う</a:t>
            </a:r>
            <a:r>
              <a:rPr lang="ja-JP" altLang="en-US" dirty="0"/>
              <a:t>　</a:t>
            </a:r>
            <a:endParaRPr lang="en-US" altLang="ja-JP" dirty="0" smtClean="0"/>
          </a:p>
          <a:p>
            <a:r>
              <a:rPr lang="ja-JP" altLang="en-US" dirty="0" smtClean="0"/>
              <a:t>メルボルン</a:t>
            </a:r>
            <a:endParaRPr lang="en-US" altLang="ja-JP" dirty="0" smtClean="0"/>
          </a:p>
          <a:p>
            <a:pPr lvl="1"/>
            <a:r>
              <a:rPr lang="ja-JP" altLang="en-US" dirty="0" smtClean="0"/>
              <a:t>ホビーファームと養鶏</a:t>
            </a:r>
            <a:endParaRPr lang="en-US" altLang="ja-JP" dirty="0" smtClean="0"/>
          </a:p>
          <a:p>
            <a:r>
              <a:rPr lang="ja-JP" altLang="en-US" dirty="0" smtClean="0"/>
              <a:t>ミシガン</a:t>
            </a:r>
            <a:endParaRPr lang="en-US" altLang="ja-JP" dirty="0" smtClean="0"/>
          </a:p>
          <a:p>
            <a:pPr lvl="1"/>
            <a:r>
              <a:rPr lang="ja-JP" altLang="en-US" dirty="0"/>
              <a:t>世界中から来ている留学生</a:t>
            </a:r>
            <a:endParaRPr lang="en-US" altLang="ja-JP" dirty="0" smtClean="0"/>
          </a:p>
          <a:p>
            <a:r>
              <a:rPr lang="ja-JP" altLang="en-US" dirty="0" smtClean="0"/>
              <a:t>トロント</a:t>
            </a:r>
            <a:endParaRPr lang="en-US" altLang="ja-JP" dirty="0" smtClean="0"/>
          </a:p>
          <a:p>
            <a:pPr lvl="1"/>
            <a:r>
              <a:rPr lang="ja-JP" altLang="en-US" dirty="0"/>
              <a:t>日</a:t>
            </a:r>
            <a:r>
              <a:rPr lang="ja-JP" altLang="en-US" dirty="0" smtClean="0"/>
              <a:t>加合弁企業の異文化間研修コンサルタント</a:t>
            </a:r>
            <a:endParaRPr lang="en-US" altLang="ja-JP" dirty="0" smtClean="0"/>
          </a:p>
          <a:p>
            <a:pPr lvl="1"/>
            <a:r>
              <a:rPr lang="ja-JP" altLang="en-US" dirty="0" smtClean="0"/>
              <a:t>ヘリテージ</a:t>
            </a:r>
            <a:r>
              <a:rPr lang="en-US" altLang="ja-JP" dirty="0" smtClean="0"/>
              <a:t>(</a:t>
            </a:r>
            <a:r>
              <a:rPr lang="ja-JP" altLang="en-US" dirty="0" smtClean="0"/>
              <a:t>継承言語</a:t>
            </a:r>
            <a:r>
              <a:rPr lang="en-US" altLang="ja-JP" dirty="0" smtClean="0"/>
              <a:t>)</a:t>
            </a:r>
            <a:r>
              <a:rPr lang="ja-JP" altLang="en-US" dirty="0" smtClean="0"/>
              <a:t>日本語学校</a:t>
            </a:r>
            <a:endParaRPr lang="en-US" altLang="ja-JP" dirty="0" smtClean="0"/>
          </a:p>
          <a:p>
            <a:pPr lvl="1"/>
            <a:r>
              <a:rPr lang="ja-JP" altLang="en-US" dirty="0" smtClean="0"/>
              <a:t>「日本</a:t>
            </a:r>
            <a:r>
              <a:rPr lang="ja-JP" altLang="en-US" dirty="0"/>
              <a:t>を通じて異文化間コミュニケーションを</a:t>
            </a:r>
            <a:r>
              <a:rPr lang="ja-JP" altLang="en-US" dirty="0" smtClean="0"/>
              <a:t>学ぶ」プログラム</a:t>
            </a:r>
            <a:endParaRPr lang="en-US" altLang="ja-JP" dirty="0" smtClean="0"/>
          </a:p>
          <a:p>
            <a:pPr lvl="1"/>
            <a:r>
              <a:rPr lang="ja-JP" altLang="en-US"/>
              <a:t>理事会賞罰委員会</a:t>
            </a:r>
            <a:endParaRPr lang="en-US" altLang="ja-JP" dirty="0" smtClean="0"/>
          </a:p>
          <a:p>
            <a:pPr lvl="1"/>
            <a:r>
              <a:rPr lang="ja-JP" altLang="en-US" dirty="0" smtClean="0"/>
              <a:t>ストライキ中の副学部長との交渉</a:t>
            </a:r>
            <a:endParaRPr lang="en-US" altLang="ja-JP" dirty="0" smtClean="0"/>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981200"/>
            <a:ext cx="3251200" cy="2438400"/>
          </a:xfrm>
          <a:prstGeom prst="rect">
            <a:avLst/>
          </a:prstGeom>
        </p:spPr>
      </p:pic>
    </p:spTree>
    <p:extLst>
      <p:ext uri="{BB962C8B-B14F-4D97-AF65-F5344CB8AC3E}">
        <p14:creationId xmlns:p14="http://schemas.microsoft.com/office/powerpoint/2010/main" val="2953694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239000" cy="533400"/>
          </a:xfrm>
        </p:spPr>
        <p:txBody>
          <a:bodyPr>
            <a:normAutofit/>
          </a:bodyPr>
          <a:lstStyle/>
          <a:p>
            <a:pPr algn="ctr"/>
            <a:r>
              <a:rPr lang="ja-JP" altLang="en-US" sz="2800" dirty="0" smtClean="0"/>
              <a:t>異人種間</a:t>
            </a:r>
            <a:r>
              <a:rPr lang="en-US" altLang="ja-JP" sz="2800" dirty="0" smtClean="0"/>
              <a:t>(</a:t>
            </a:r>
            <a:r>
              <a:rPr lang="ja-JP" altLang="en-US" sz="2800" dirty="0" smtClean="0"/>
              <a:t>国際</a:t>
            </a:r>
            <a:r>
              <a:rPr lang="en-US" altLang="ja-JP" sz="2800" dirty="0" smtClean="0"/>
              <a:t>)</a:t>
            </a:r>
            <a:r>
              <a:rPr lang="ja-JP" altLang="en-US" sz="2800" dirty="0" smtClean="0"/>
              <a:t>結婚について</a:t>
            </a:r>
            <a:endParaRPr lang="en-US" sz="28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0" y="1600200"/>
            <a:ext cx="2061661" cy="2651125"/>
          </a:xfrm>
        </p:spPr>
      </p:pic>
      <p:sp>
        <p:nvSpPr>
          <p:cNvPr id="7" name="TextBox 6"/>
          <p:cNvSpPr txBox="1"/>
          <p:nvPr/>
        </p:nvSpPr>
        <p:spPr>
          <a:xfrm>
            <a:off x="1143000" y="1600200"/>
            <a:ext cx="5562600" cy="4801314"/>
          </a:xfrm>
          <a:prstGeom prst="rect">
            <a:avLst/>
          </a:prstGeom>
          <a:noFill/>
        </p:spPr>
        <p:txBody>
          <a:bodyPr wrap="square" rtlCol="0">
            <a:spAutoFit/>
          </a:bodyPr>
          <a:lstStyle/>
          <a:p>
            <a:pPr marL="285750" indent="-285750">
              <a:buFont typeface="Wingdings" panose="05000000000000000000" pitchFamily="2" charset="2"/>
              <a:buChar char="v"/>
            </a:pPr>
            <a:r>
              <a:rPr lang="ja-JP" altLang="en-US" dirty="0"/>
              <a:t>個の</a:t>
            </a:r>
            <a:r>
              <a:rPr lang="ja-JP" altLang="en-US" dirty="0" smtClean="0"/>
              <a:t>確立</a:t>
            </a:r>
            <a:endParaRPr lang="en-US" altLang="ja-JP" dirty="0" smtClean="0"/>
          </a:p>
          <a:p>
            <a:pPr marL="285750" indent="-285750">
              <a:buFont typeface="Wingdings" panose="05000000000000000000" pitchFamily="2" charset="2"/>
              <a:buChar char="v"/>
            </a:pPr>
            <a:r>
              <a:rPr lang="ja-JP" altLang="en-US" dirty="0" smtClean="0"/>
              <a:t>海外</a:t>
            </a:r>
            <a:r>
              <a:rPr lang="ja-JP" altLang="en-US" dirty="0"/>
              <a:t>で一人でも</a:t>
            </a:r>
            <a:r>
              <a:rPr lang="ja-JP" altLang="en-US" dirty="0" smtClean="0"/>
              <a:t>生活可できる能力</a:t>
            </a:r>
            <a:endParaRPr lang="en-US" altLang="ja-JP" dirty="0" smtClean="0"/>
          </a:p>
          <a:p>
            <a:pPr marL="285750" indent="-285750">
              <a:buFont typeface="Wingdings" panose="05000000000000000000" pitchFamily="2" charset="2"/>
              <a:buChar char="v"/>
            </a:pPr>
            <a:r>
              <a:rPr lang="ja-JP" altLang="en-US" dirty="0"/>
              <a:t>人権</a:t>
            </a:r>
            <a:r>
              <a:rPr lang="ja-JP" altLang="en-US" dirty="0" smtClean="0"/>
              <a:t>尊重と男女平等な人間関係</a:t>
            </a:r>
            <a:endParaRPr lang="en-US" altLang="ja-JP" dirty="0" smtClean="0"/>
          </a:p>
          <a:p>
            <a:pPr marL="285750" indent="-285750">
              <a:buFont typeface="Wingdings" panose="05000000000000000000" pitchFamily="2" charset="2"/>
              <a:buChar char="v"/>
            </a:pPr>
            <a:r>
              <a:rPr lang="ja-JP" altLang="en-US" dirty="0"/>
              <a:t>お互いの文化背景に関する知識と</a:t>
            </a:r>
            <a:r>
              <a:rPr lang="ja-JP" altLang="en-US" dirty="0" smtClean="0"/>
              <a:t>理解</a:t>
            </a:r>
            <a:endParaRPr lang="en-US" altLang="ja-JP" dirty="0" smtClean="0"/>
          </a:p>
          <a:p>
            <a:pPr marL="285750" indent="-285750">
              <a:buFont typeface="Wingdings" panose="05000000000000000000" pitchFamily="2" charset="2"/>
              <a:buChar char="v"/>
            </a:pPr>
            <a:r>
              <a:rPr lang="ja-JP" altLang="en-US" dirty="0"/>
              <a:t>お互いの言語の</a:t>
            </a:r>
            <a:r>
              <a:rPr lang="ja-JP" altLang="en-US" dirty="0" smtClean="0"/>
              <a:t>習得</a:t>
            </a:r>
            <a:endParaRPr lang="en-US" altLang="ja-JP" dirty="0" smtClean="0"/>
          </a:p>
          <a:p>
            <a:pPr marL="285750" indent="-285750">
              <a:buFont typeface="Wingdings" panose="05000000000000000000" pitchFamily="2" charset="2"/>
              <a:buChar char="v"/>
            </a:pPr>
            <a:r>
              <a:rPr lang="ja-JP" altLang="en-US" dirty="0" smtClean="0"/>
              <a:t>常にコミュニケーションを保つ</a:t>
            </a:r>
            <a:endParaRPr lang="en-US" altLang="ja-JP" dirty="0" smtClean="0"/>
          </a:p>
          <a:p>
            <a:pPr marL="285750" indent="-285750">
              <a:buFont typeface="Wingdings" panose="05000000000000000000" pitchFamily="2" charset="2"/>
              <a:buChar char="v"/>
            </a:pPr>
            <a:r>
              <a:rPr lang="ja-JP" altLang="en-US" dirty="0"/>
              <a:t>第三国に</a:t>
            </a:r>
            <a:r>
              <a:rPr lang="ja-JP" altLang="en-US" dirty="0" smtClean="0"/>
              <a:t>住む</a:t>
            </a:r>
            <a:endParaRPr lang="en-US" altLang="ja-JP" dirty="0" smtClean="0"/>
          </a:p>
          <a:p>
            <a:pPr marL="285750" indent="-285750">
              <a:buFont typeface="Wingdings" panose="05000000000000000000" pitchFamily="2" charset="2"/>
              <a:buChar char="v"/>
            </a:pPr>
            <a:r>
              <a:rPr lang="ja-JP" altLang="en-US" dirty="0" smtClean="0"/>
              <a:t>姑と妻の対立の場合は妻を支持する</a:t>
            </a:r>
            <a:endParaRPr lang="en-US" altLang="ja-JP" dirty="0" smtClean="0"/>
          </a:p>
          <a:p>
            <a:pPr marL="285750" indent="-285750">
              <a:buFont typeface="Wingdings" panose="05000000000000000000" pitchFamily="2" charset="2"/>
              <a:buChar char="v"/>
            </a:pPr>
            <a:r>
              <a:rPr lang="ja-JP" altLang="en-US" dirty="0"/>
              <a:t>子供の</a:t>
            </a:r>
            <a:r>
              <a:rPr lang="ja-JP" altLang="en-US" dirty="0" smtClean="0"/>
              <a:t>教育への参加と配慮</a:t>
            </a:r>
            <a:endParaRPr lang="en-US" altLang="ja-JP" dirty="0" smtClean="0"/>
          </a:p>
          <a:p>
            <a:pPr marL="285750" indent="-285750">
              <a:buFont typeface="Wingdings" panose="05000000000000000000" pitchFamily="2" charset="2"/>
              <a:buChar char="v"/>
            </a:pPr>
            <a:r>
              <a:rPr lang="ja-JP" altLang="en-US" dirty="0"/>
              <a:t>差別への</a:t>
            </a:r>
            <a:r>
              <a:rPr lang="ja-JP" altLang="en-US" dirty="0" smtClean="0"/>
              <a:t>対処</a:t>
            </a:r>
            <a:endParaRPr lang="en-US" altLang="ja-JP" dirty="0" smtClean="0"/>
          </a:p>
          <a:p>
            <a:pPr marL="285750" indent="-285750">
              <a:buFont typeface="Wingdings" panose="05000000000000000000" pitchFamily="2" charset="2"/>
              <a:buChar char="v"/>
            </a:pPr>
            <a:r>
              <a:rPr lang="ja-JP" altLang="en-US" dirty="0"/>
              <a:t>子供</a:t>
            </a:r>
            <a:r>
              <a:rPr lang="ja-JP" altLang="en-US" dirty="0" smtClean="0"/>
              <a:t>が</a:t>
            </a:r>
            <a:r>
              <a:rPr lang="ja-JP" altLang="en-US" dirty="0"/>
              <a:t>できた後</a:t>
            </a:r>
            <a:r>
              <a:rPr lang="ja-JP" altLang="en-US" dirty="0" smtClean="0"/>
              <a:t>も恋人でいる努力</a:t>
            </a:r>
            <a:endParaRPr lang="en-US" altLang="ja-JP" dirty="0" smtClean="0"/>
          </a:p>
          <a:p>
            <a:pPr marL="285750" indent="-285750">
              <a:buFont typeface="Wingdings" panose="05000000000000000000" pitchFamily="2" charset="2"/>
              <a:buChar char="v"/>
            </a:pPr>
            <a:r>
              <a:rPr lang="ja-JP" altLang="en-US" dirty="0"/>
              <a:t>夫婦それぞれ</a:t>
            </a:r>
            <a:r>
              <a:rPr lang="ja-JP" altLang="en-US" dirty="0" smtClean="0"/>
              <a:t>が成長する必要</a:t>
            </a:r>
            <a:endParaRPr lang="en-US" altLang="ja-JP" dirty="0" smtClean="0"/>
          </a:p>
          <a:p>
            <a:pPr marL="285750" indent="-285750">
              <a:buFont typeface="Wingdings" panose="05000000000000000000" pitchFamily="2" charset="2"/>
              <a:buChar char="v"/>
            </a:pPr>
            <a:r>
              <a:rPr lang="ja-JP" altLang="en-US" dirty="0"/>
              <a:t>相手に尊敬</a:t>
            </a:r>
            <a:r>
              <a:rPr lang="ja-JP" altLang="en-US" dirty="0" smtClean="0"/>
              <a:t>されるものを持つこと</a:t>
            </a:r>
            <a:endParaRPr lang="en-US" altLang="ja-JP" dirty="0" smtClean="0"/>
          </a:p>
          <a:p>
            <a:pPr marL="285750" indent="-285750">
              <a:buFont typeface="Wingdings" panose="05000000000000000000" pitchFamily="2" charset="2"/>
              <a:buChar char="v"/>
            </a:pPr>
            <a:r>
              <a:rPr lang="ja-JP" altLang="en-US" dirty="0"/>
              <a:t>危機管理</a:t>
            </a:r>
            <a:r>
              <a:rPr lang="ja-JP" altLang="en-US" dirty="0" smtClean="0"/>
              <a:t>能力</a:t>
            </a:r>
            <a:endParaRPr lang="en-US" altLang="ja-JP" dirty="0" smtClean="0"/>
          </a:p>
          <a:p>
            <a:pPr marL="285750" indent="-285750">
              <a:buFont typeface="Wingdings" panose="05000000000000000000" pitchFamily="2" charset="2"/>
              <a:buChar char="v"/>
            </a:pPr>
            <a:r>
              <a:rPr lang="ja-JP" altLang="en-US" dirty="0" smtClean="0"/>
              <a:t>夫婦一緒に楽しむ</a:t>
            </a:r>
            <a:r>
              <a:rPr lang="ja-JP" altLang="en-US" dirty="0"/>
              <a:t>時間</a:t>
            </a:r>
            <a:r>
              <a:rPr lang="ja-JP" altLang="en-US" dirty="0" smtClean="0"/>
              <a:t>と別々に楽しむ時間を持つ</a:t>
            </a:r>
            <a:endParaRPr lang="en-US" altLang="ja-JP" dirty="0" smtClean="0"/>
          </a:p>
          <a:p>
            <a:endParaRPr lang="en-US" altLang="ja-JP" dirty="0" smtClean="0"/>
          </a:p>
          <a:p>
            <a:endParaRPr lang="en-US" dirty="0"/>
          </a:p>
        </p:txBody>
      </p:sp>
    </p:spTree>
    <p:extLst>
      <p:ext uri="{BB962C8B-B14F-4D97-AF65-F5344CB8AC3E}">
        <p14:creationId xmlns:p14="http://schemas.microsoft.com/office/powerpoint/2010/main" val="73415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533399"/>
          </a:xfrm>
        </p:spPr>
        <p:txBody>
          <a:bodyPr>
            <a:normAutofit/>
          </a:bodyPr>
          <a:lstStyle/>
          <a:p>
            <a:pPr algn="ctr"/>
            <a:r>
              <a:rPr lang="ja-JP" altLang="en-US" sz="2800" dirty="0" smtClean="0"/>
              <a:t>異文化間コミュニケーション</a:t>
            </a:r>
            <a:r>
              <a:rPr lang="ja-JP" altLang="en-US" sz="2800" dirty="0"/>
              <a:t>の勧め</a:t>
            </a:r>
            <a:endParaRPr lang="en-US" sz="2800" dirty="0"/>
          </a:p>
        </p:txBody>
      </p:sp>
      <p:sp>
        <p:nvSpPr>
          <p:cNvPr id="3" name="Content Placeholder 2"/>
          <p:cNvSpPr>
            <a:spLocks noGrp="1"/>
          </p:cNvSpPr>
          <p:nvPr>
            <p:ph idx="1"/>
          </p:nvPr>
        </p:nvSpPr>
        <p:spPr>
          <a:xfrm>
            <a:off x="914400" y="1524000"/>
            <a:ext cx="7315200" cy="4953000"/>
          </a:xfrm>
        </p:spPr>
        <p:txBody>
          <a:bodyPr>
            <a:normAutofit fontScale="85000" lnSpcReduction="10000"/>
          </a:bodyPr>
          <a:lstStyle/>
          <a:p>
            <a:r>
              <a:rPr lang="ja-JP" altLang="en-US" dirty="0" smtClean="0"/>
              <a:t>日本中心の世界観から自己を解放する</a:t>
            </a:r>
            <a:endParaRPr lang="en-US" altLang="ja-JP" dirty="0" smtClean="0"/>
          </a:p>
          <a:p>
            <a:r>
              <a:rPr lang="ja-JP" altLang="en-US" dirty="0"/>
              <a:t>単視眼的見方から多視眼的見方及び多元的</a:t>
            </a:r>
            <a:r>
              <a:rPr lang="ja-JP" altLang="en-US" dirty="0" smtClean="0"/>
              <a:t>な思考</a:t>
            </a:r>
            <a:endParaRPr lang="en-US" altLang="ja-JP" dirty="0" smtClean="0"/>
          </a:p>
          <a:p>
            <a:r>
              <a:rPr lang="ja-JP" altLang="en-US" dirty="0"/>
              <a:t>相手の立場に立ってものが</a:t>
            </a:r>
            <a:r>
              <a:rPr lang="ja-JP" altLang="en-US" dirty="0" smtClean="0"/>
              <a:t>考えられる</a:t>
            </a:r>
            <a:endParaRPr lang="en-US" altLang="ja-JP" dirty="0" smtClean="0"/>
          </a:p>
          <a:p>
            <a:r>
              <a:rPr lang="ja-JP" altLang="en-US" dirty="0"/>
              <a:t>自己理解を</a:t>
            </a:r>
            <a:r>
              <a:rPr lang="ja-JP" altLang="en-US" dirty="0" smtClean="0"/>
              <a:t>深める</a:t>
            </a:r>
            <a:endParaRPr lang="en-US" altLang="ja-JP" dirty="0" smtClean="0"/>
          </a:p>
          <a:p>
            <a:r>
              <a:rPr lang="ja-JP" altLang="en-US" dirty="0"/>
              <a:t>日本が置かれている時代閉塞の</a:t>
            </a:r>
            <a:r>
              <a:rPr lang="ja-JP" altLang="en-US" dirty="0" smtClean="0"/>
              <a:t>現状に対する突破口となる</a:t>
            </a:r>
            <a:endParaRPr lang="en-US" altLang="ja-JP" dirty="0" smtClean="0"/>
          </a:p>
          <a:p>
            <a:endParaRPr lang="en-US" altLang="ja-JP" dirty="0"/>
          </a:p>
          <a:p>
            <a:r>
              <a:rPr lang="ja-JP" altLang="en-US" dirty="0" smtClean="0"/>
              <a:t>新渡戸稲造　「武士道」　　</a:t>
            </a:r>
            <a:endParaRPr lang="en-US" altLang="ja-JP" dirty="0" smtClean="0"/>
          </a:p>
          <a:p>
            <a:r>
              <a:rPr lang="ja-JP" altLang="en-US" dirty="0" smtClean="0"/>
              <a:t>山本常朝　「葉隠れ」</a:t>
            </a:r>
            <a:endParaRPr lang="en-US" altLang="ja-JP" dirty="0" smtClean="0"/>
          </a:p>
          <a:p>
            <a:r>
              <a:rPr lang="ja-JP" altLang="en-US" dirty="0"/>
              <a:t>横光</a:t>
            </a:r>
            <a:r>
              <a:rPr lang="ja-JP" altLang="en-US" dirty="0" smtClean="0"/>
              <a:t>利一　「旅愁」</a:t>
            </a:r>
            <a:endParaRPr lang="en-US" altLang="ja-JP" dirty="0" smtClean="0"/>
          </a:p>
          <a:p>
            <a:r>
              <a:rPr lang="ja-JP" altLang="en-US" dirty="0" smtClean="0"/>
              <a:t>アドラー「カルチャーショック」</a:t>
            </a:r>
            <a:endParaRPr lang="en-US" altLang="ja-JP" dirty="0" smtClean="0"/>
          </a:p>
          <a:p>
            <a:endParaRPr lang="en-US" altLang="ja-JP" dirty="0"/>
          </a:p>
          <a:p>
            <a:r>
              <a:rPr lang="en-US" altLang="ja-JP" dirty="0" smtClean="0"/>
              <a:t>Accountability</a:t>
            </a:r>
            <a:r>
              <a:rPr lang="ja-JP" altLang="en-US" dirty="0" smtClean="0"/>
              <a:t>　　　　　　　　　「説明責任」</a:t>
            </a:r>
            <a:endParaRPr lang="en-US" altLang="ja-JP" dirty="0" smtClean="0"/>
          </a:p>
          <a:p>
            <a:r>
              <a:rPr lang="en-US" altLang="ja-JP" dirty="0" smtClean="0"/>
              <a:t>Political Correctness (</a:t>
            </a:r>
            <a:r>
              <a:rPr lang="ja-JP" altLang="en-US" dirty="0" smtClean="0"/>
              <a:t>ＰＣ</a:t>
            </a:r>
            <a:r>
              <a:rPr lang="en-US" altLang="ja-JP" dirty="0" smtClean="0"/>
              <a:t>)</a:t>
            </a:r>
            <a:r>
              <a:rPr lang="ja-JP" altLang="en-US" dirty="0" smtClean="0"/>
              <a:t>　「政治的正しさ」</a:t>
            </a:r>
            <a:endParaRPr lang="en-US" altLang="ja-JP" dirty="0" smtClean="0"/>
          </a:p>
          <a:p>
            <a:r>
              <a:rPr lang="en-US" altLang="ja-JP" dirty="0" smtClean="0"/>
              <a:t>Informed consent</a:t>
            </a:r>
            <a:r>
              <a:rPr lang="ja-JP" altLang="en-US" dirty="0"/>
              <a:t>　</a:t>
            </a:r>
            <a:r>
              <a:rPr lang="ja-JP" altLang="en-US" dirty="0" smtClean="0"/>
              <a:t>　　　　　　「告知」</a:t>
            </a:r>
            <a:endParaRPr lang="en-US" altLang="ja-JP" dirty="0" smtClean="0"/>
          </a:p>
          <a:p>
            <a:r>
              <a:rPr lang="ja-JP" altLang="en-US" dirty="0" smtClean="0"/>
              <a:t>モテ期</a:t>
            </a:r>
            <a:endParaRPr lang="en-US" altLang="ja-JP" dirty="0" smtClean="0"/>
          </a:p>
          <a:p>
            <a:r>
              <a:rPr lang="ja-JP" altLang="en-US" dirty="0"/>
              <a:t>女子力</a:t>
            </a:r>
            <a:r>
              <a:rPr lang="ja-JP" altLang="en-US" dirty="0" smtClean="0"/>
              <a:t>男子</a:t>
            </a:r>
            <a:endParaRPr lang="en-US" altLang="ja-JP" dirty="0" smtClean="0"/>
          </a:p>
          <a:p>
            <a:r>
              <a:rPr lang="ja-JP" altLang="en-US"/>
              <a:t>三</a:t>
            </a:r>
            <a:r>
              <a:rPr lang="ja-JP" altLang="en-US" smtClean="0"/>
              <a:t>高・三低</a:t>
            </a:r>
            <a:endParaRPr lang="en-US" altLang="ja-JP" dirty="0" smtClean="0"/>
          </a:p>
          <a:p>
            <a:endParaRPr lang="en-US" dirty="0"/>
          </a:p>
        </p:txBody>
      </p:sp>
    </p:spTree>
    <p:extLst>
      <p:ext uri="{BB962C8B-B14F-4D97-AF65-F5344CB8AC3E}">
        <p14:creationId xmlns:p14="http://schemas.microsoft.com/office/powerpoint/2010/main" val="352486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315200" cy="609599"/>
          </a:xfrm>
        </p:spPr>
        <p:txBody>
          <a:bodyPr>
            <a:normAutofit/>
          </a:bodyPr>
          <a:lstStyle/>
          <a:p>
            <a:pPr algn="ctr"/>
            <a:r>
              <a:rPr lang="ja-JP" altLang="en-US" sz="2800" dirty="0" smtClean="0"/>
              <a:t>多文化</a:t>
            </a:r>
            <a:r>
              <a:rPr lang="ja-JP" altLang="en-US" sz="2800" dirty="0"/>
              <a:t>主義</a:t>
            </a:r>
            <a:endParaRPr lang="en-US" sz="2800" dirty="0"/>
          </a:p>
        </p:txBody>
      </p:sp>
      <p:sp>
        <p:nvSpPr>
          <p:cNvPr id="3" name="Content Placeholder 2"/>
          <p:cNvSpPr>
            <a:spLocks noGrp="1"/>
          </p:cNvSpPr>
          <p:nvPr>
            <p:ph idx="1"/>
          </p:nvPr>
        </p:nvSpPr>
        <p:spPr>
          <a:xfrm>
            <a:off x="914400" y="1524001"/>
            <a:ext cx="7315200" cy="4785360"/>
          </a:xfrm>
        </p:spPr>
        <p:txBody>
          <a:bodyPr/>
          <a:lstStyle/>
          <a:p>
            <a:r>
              <a:rPr lang="ja-JP" altLang="en-US" dirty="0"/>
              <a:t>カナダの多文化</a:t>
            </a:r>
            <a:r>
              <a:rPr lang="ja-JP" altLang="en-US" dirty="0" smtClean="0"/>
              <a:t>主義</a:t>
            </a:r>
            <a:endParaRPr lang="en-US" altLang="ja-JP" dirty="0" smtClean="0"/>
          </a:p>
          <a:p>
            <a:pPr lvl="1"/>
            <a:r>
              <a:rPr lang="ja-JP" altLang="en-US" dirty="0"/>
              <a:t>二言語</a:t>
            </a:r>
            <a:r>
              <a:rPr lang="ja-JP" altLang="en-US" dirty="0" smtClean="0"/>
              <a:t>主義</a:t>
            </a:r>
            <a:endParaRPr lang="en-US" altLang="ja-JP" dirty="0" smtClean="0"/>
          </a:p>
          <a:p>
            <a:pPr lvl="1"/>
            <a:r>
              <a:rPr lang="ja-JP" altLang="en-US" dirty="0"/>
              <a:t>多文化主義</a:t>
            </a:r>
            <a:endParaRPr lang="en-US" altLang="ja-JP" dirty="0" smtClean="0"/>
          </a:p>
          <a:p>
            <a:pPr lvl="1"/>
            <a:r>
              <a:rPr lang="ja-JP" altLang="en-US" dirty="0"/>
              <a:t>自由</a:t>
            </a:r>
            <a:r>
              <a:rPr lang="ja-JP" altLang="en-US" dirty="0" smtClean="0"/>
              <a:t>と権利の憲章</a:t>
            </a:r>
            <a:endParaRPr lang="en-US" dirty="0"/>
          </a:p>
          <a:p>
            <a:endParaRPr lang="en-US" dirty="0" smtClean="0"/>
          </a:p>
          <a:p>
            <a:r>
              <a:rPr lang="ja-JP" altLang="en-US" dirty="0"/>
              <a:t>外国人定住化の</a:t>
            </a:r>
            <a:r>
              <a:rPr lang="ja-JP" altLang="en-US" dirty="0" smtClean="0"/>
              <a:t>日本の多文化主義</a:t>
            </a:r>
            <a:endParaRPr lang="en-US" altLang="ja-JP" dirty="0" smtClean="0"/>
          </a:p>
          <a:p>
            <a:pPr lvl="1"/>
            <a:r>
              <a:rPr lang="ja-JP" altLang="en-US" dirty="0" smtClean="0"/>
              <a:t>東アジア・東南アジアからの女性</a:t>
            </a:r>
            <a:endParaRPr lang="en-US" altLang="ja-JP" dirty="0" smtClean="0"/>
          </a:p>
          <a:p>
            <a:pPr lvl="1"/>
            <a:r>
              <a:rPr lang="ja-JP" altLang="en-US" dirty="0"/>
              <a:t>二重国籍を</a:t>
            </a:r>
            <a:r>
              <a:rPr lang="ja-JP" altLang="en-US" dirty="0" smtClean="0"/>
              <a:t>認めない</a:t>
            </a:r>
            <a:endParaRPr lang="en-US" altLang="ja-JP" dirty="0"/>
          </a:p>
          <a:p>
            <a:pPr lvl="1"/>
            <a:r>
              <a:rPr lang="ja-JP" altLang="en-US" dirty="0" smtClean="0"/>
              <a:t>労働力不足</a:t>
            </a:r>
            <a:endParaRPr lang="en-US" dirty="0" smtClean="0"/>
          </a:p>
          <a:p>
            <a:endParaRPr lang="en-US" altLang="ja-JP" dirty="0" smtClean="0"/>
          </a:p>
          <a:p>
            <a:r>
              <a:rPr lang="ja-JP" altLang="en-US" dirty="0" smtClean="0"/>
              <a:t>世界</a:t>
            </a:r>
            <a:r>
              <a:rPr lang="ja-JP" altLang="en-US" dirty="0"/>
              <a:t>における多文化</a:t>
            </a:r>
            <a:r>
              <a:rPr lang="ja-JP" altLang="en-US" dirty="0" smtClean="0"/>
              <a:t>主義</a:t>
            </a:r>
            <a:endParaRPr lang="en-US" altLang="ja-JP" dirty="0" smtClean="0"/>
          </a:p>
          <a:p>
            <a:pPr lvl="1"/>
            <a:r>
              <a:rPr lang="ja-JP" altLang="en-US" dirty="0" smtClean="0"/>
              <a:t>欧州連合</a:t>
            </a:r>
            <a:endParaRPr lang="en-US" altLang="ja-JP" dirty="0" smtClean="0"/>
          </a:p>
          <a:p>
            <a:pPr lvl="1"/>
            <a:r>
              <a:rPr lang="ja-JP" altLang="en-US"/>
              <a:t>欧州連合憲章</a:t>
            </a:r>
            <a:endParaRPr lang="en-US" dirty="0"/>
          </a:p>
        </p:txBody>
      </p:sp>
    </p:spTree>
    <p:extLst>
      <p:ext uri="{BB962C8B-B14F-4D97-AF65-F5344CB8AC3E}">
        <p14:creationId xmlns:p14="http://schemas.microsoft.com/office/powerpoint/2010/main" val="82996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533400"/>
          </a:xfrm>
        </p:spPr>
        <p:txBody>
          <a:bodyPr>
            <a:normAutofit/>
          </a:bodyPr>
          <a:lstStyle/>
          <a:p>
            <a:pPr algn="ctr"/>
            <a:r>
              <a:rPr lang="ja-JP" altLang="en-US" sz="2800" dirty="0" smtClean="0"/>
              <a:t>豪華客船の旅－</a:t>
            </a:r>
            <a:r>
              <a:rPr lang="ja-JP" altLang="en-US" sz="2800" dirty="0"/>
              <a:t>クルーズ</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00"/>
            <a:ext cx="3886200" cy="2286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055" y="2057401"/>
            <a:ext cx="4100945" cy="231060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73" y="4547883"/>
            <a:ext cx="3886200" cy="218961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326" y="4526415"/>
            <a:ext cx="4031673" cy="2211081"/>
          </a:xfrm>
          <a:prstGeom prst="rect">
            <a:avLst/>
          </a:prstGeom>
        </p:spPr>
      </p:pic>
      <p:sp>
        <p:nvSpPr>
          <p:cNvPr id="9" name="TextBox 8"/>
          <p:cNvSpPr txBox="1"/>
          <p:nvPr/>
        </p:nvSpPr>
        <p:spPr>
          <a:xfrm>
            <a:off x="3311236" y="1265504"/>
            <a:ext cx="2286000" cy="369332"/>
          </a:xfrm>
          <a:prstGeom prst="rect">
            <a:avLst/>
          </a:prstGeom>
          <a:noFill/>
        </p:spPr>
        <p:txBody>
          <a:bodyPr wrap="square" rtlCol="0">
            <a:spAutoFit/>
          </a:bodyPr>
          <a:lstStyle/>
          <a:p>
            <a:pPr algn="ctr"/>
            <a:r>
              <a:rPr lang="ja-JP" altLang="en-US" dirty="0" smtClean="0"/>
              <a:t>バーミューダ</a:t>
            </a:r>
            <a:endParaRPr lang="en-US" dirty="0"/>
          </a:p>
        </p:txBody>
      </p:sp>
    </p:spTree>
    <p:extLst>
      <p:ext uri="{BB962C8B-B14F-4D97-AF65-F5344CB8AC3E}">
        <p14:creationId xmlns:p14="http://schemas.microsoft.com/office/powerpoint/2010/main" val="22980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609600"/>
          </a:xfrm>
        </p:spPr>
        <p:txBody>
          <a:bodyPr>
            <a:normAutofit/>
          </a:bodyPr>
          <a:lstStyle/>
          <a:p>
            <a:pPr algn="ctr"/>
            <a:r>
              <a:rPr lang="ja-JP" altLang="en-US" sz="2800" dirty="0" smtClean="0"/>
              <a:t>非日常を日常化する</a:t>
            </a:r>
            <a:endParaRPr lang="en-US" sz="2800" dirty="0"/>
          </a:p>
        </p:txBody>
      </p:sp>
      <p:sp>
        <p:nvSpPr>
          <p:cNvPr id="3" name="Content Placeholder 2"/>
          <p:cNvSpPr>
            <a:spLocks noGrp="1"/>
          </p:cNvSpPr>
          <p:nvPr>
            <p:ph idx="1"/>
          </p:nvPr>
        </p:nvSpPr>
        <p:spPr>
          <a:xfrm>
            <a:off x="914400" y="1371601"/>
            <a:ext cx="7315200" cy="4937760"/>
          </a:xfrm>
        </p:spPr>
        <p:txBody>
          <a:bodyPr/>
          <a:lstStyle/>
          <a:p>
            <a:r>
              <a:rPr lang="ja-JP" altLang="en-US" dirty="0" smtClean="0"/>
              <a:t>異文化間コミュニケーションは理論でなく実践である</a:t>
            </a:r>
            <a:endParaRPr lang="en-US" altLang="ja-JP" dirty="0" smtClean="0"/>
          </a:p>
          <a:p>
            <a:r>
              <a:rPr lang="ja-JP" altLang="en-US" dirty="0"/>
              <a:t>全力投球の大切</a:t>
            </a:r>
            <a:r>
              <a:rPr lang="ja-JP" altLang="en-US" dirty="0" smtClean="0"/>
              <a:t>さ</a:t>
            </a:r>
            <a:endParaRPr lang="en-US" altLang="ja-JP" dirty="0" smtClean="0"/>
          </a:p>
          <a:p>
            <a:r>
              <a:rPr lang="ja-JP" altLang="en-US" dirty="0" smtClean="0"/>
              <a:t>コミットメント</a:t>
            </a:r>
            <a:endParaRPr lang="en-US" altLang="ja-JP" dirty="0" smtClean="0"/>
          </a:p>
          <a:p>
            <a:r>
              <a:rPr lang="ja-JP" altLang="en-US" dirty="0" smtClean="0"/>
              <a:t>冒険心</a:t>
            </a:r>
            <a:r>
              <a:rPr lang="en-US" altLang="ja-JP" dirty="0" smtClean="0"/>
              <a:t>(</a:t>
            </a:r>
            <a:r>
              <a:rPr lang="ja-JP" altLang="en-US" dirty="0" smtClean="0"/>
              <a:t>リスクテイキング</a:t>
            </a:r>
            <a:r>
              <a:rPr lang="en-US" altLang="ja-JP" dirty="0" smtClean="0"/>
              <a:t>)</a:t>
            </a:r>
            <a:r>
              <a:rPr lang="ja-JP" altLang="en-US" dirty="0" smtClean="0"/>
              <a:t>と危機管理</a:t>
            </a:r>
            <a:r>
              <a:rPr lang="en-US" altLang="ja-JP" dirty="0" smtClean="0"/>
              <a:t>(</a:t>
            </a:r>
            <a:r>
              <a:rPr lang="ja-JP" altLang="en-US" dirty="0" smtClean="0"/>
              <a:t>クライシスマネージメント</a:t>
            </a:r>
            <a:r>
              <a:rPr lang="en-US" altLang="ja-JP" dirty="0" smtClean="0"/>
              <a:t>)</a:t>
            </a:r>
          </a:p>
          <a:p>
            <a:r>
              <a:rPr lang="ja-JP" altLang="en-US" dirty="0" smtClean="0"/>
              <a:t>可能な限り準備を心掛ける</a:t>
            </a:r>
            <a:endParaRPr lang="en-US" altLang="ja-JP" dirty="0" smtClean="0"/>
          </a:p>
          <a:p>
            <a:r>
              <a:rPr lang="ja-JP" altLang="en-US" dirty="0"/>
              <a:t>自己の活動可能な領域を拡大して</a:t>
            </a:r>
            <a:r>
              <a:rPr lang="ja-JP" altLang="en-US" dirty="0" smtClean="0"/>
              <a:t>ゆく</a:t>
            </a:r>
            <a:endParaRPr lang="en-US" altLang="ja-JP" dirty="0" smtClean="0"/>
          </a:p>
          <a:p>
            <a:endParaRPr lang="en-US" dirty="0"/>
          </a:p>
        </p:txBody>
      </p:sp>
    </p:spTree>
    <p:extLst>
      <p:ext uri="{BB962C8B-B14F-4D97-AF65-F5344CB8AC3E}">
        <p14:creationId xmlns:p14="http://schemas.microsoft.com/office/powerpoint/2010/main" val="147163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315200" cy="533399"/>
          </a:xfrm>
        </p:spPr>
        <p:txBody>
          <a:bodyPr>
            <a:normAutofit/>
          </a:bodyPr>
          <a:lstStyle/>
          <a:p>
            <a:pPr algn="ctr"/>
            <a:r>
              <a:rPr lang="ja-JP" altLang="en-US" sz="2800" dirty="0" smtClean="0"/>
              <a:t>結語</a:t>
            </a:r>
            <a:endParaRPr lang="en-US" sz="2800" dirty="0"/>
          </a:p>
        </p:txBody>
      </p:sp>
      <p:sp>
        <p:nvSpPr>
          <p:cNvPr id="3" name="Content Placeholder 2"/>
          <p:cNvSpPr>
            <a:spLocks noGrp="1"/>
          </p:cNvSpPr>
          <p:nvPr>
            <p:ph idx="1"/>
          </p:nvPr>
        </p:nvSpPr>
        <p:spPr>
          <a:xfrm>
            <a:off x="457200" y="1295400"/>
            <a:ext cx="8229600" cy="5181600"/>
          </a:xfrm>
        </p:spPr>
        <p:txBody>
          <a:bodyPr/>
          <a:lstStyle/>
          <a:p>
            <a:r>
              <a:rPr lang="ja-JP" altLang="en-US" dirty="0" smtClean="0"/>
              <a:t>コミュニケーションは基本的には異文化間コミュニケーションである</a:t>
            </a:r>
            <a:endParaRPr lang="en-US" altLang="ja-JP" dirty="0" smtClean="0"/>
          </a:p>
          <a:p>
            <a:r>
              <a:rPr lang="ja-JP" altLang="en-US" dirty="0" smtClean="0"/>
              <a:t>異文化間コミュニケーションは日本から</a:t>
            </a:r>
            <a:endParaRPr lang="en-US" altLang="ja-JP" dirty="0" smtClean="0"/>
          </a:p>
          <a:p>
            <a:r>
              <a:rPr lang="ja-JP" altLang="en-US" dirty="0"/>
              <a:t>相手の立場</a:t>
            </a:r>
            <a:r>
              <a:rPr lang="ja-JP" altLang="en-US" dirty="0" smtClean="0"/>
              <a:t>に立って物事が考えられる</a:t>
            </a:r>
            <a:endParaRPr lang="en-US" altLang="ja-JP" dirty="0" smtClean="0"/>
          </a:p>
          <a:p>
            <a:r>
              <a:rPr lang="ja-JP" altLang="en-US" dirty="0"/>
              <a:t>自分の意見を</a:t>
            </a:r>
            <a:r>
              <a:rPr lang="ja-JP" altLang="en-US" dirty="0" smtClean="0"/>
              <a:t>持ち日本語でも積極的に話をする</a:t>
            </a:r>
            <a:endParaRPr lang="en-US" altLang="ja-JP" dirty="0" smtClean="0"/>
          </a:p>
          <a:p>
            <a:r>
              <a:rPr lang="ja-JP" altLang="en-US" dirty="0" smtClean="0"/>
              <a:t>出来る限り色々な経験をする</a:t>
            </a:r>
            <a:endParaRPr lang="en-US" altLang="ja-JP" dirty="0" smtClean="0"/>
          </a:p>
          <a:p>
            <a:r>
              <a:rPr lang="ja-JP" altLang="en-US" dirty="0"/>
              <a:t>これまで学んできたこと</a:t>
            </a:r>
            <a:r>
              <a:rPr lang="ja-JP" altLang="en-US" dirty="0" smtClean="0"/>
              <a:t>を総点検する</a:t>
            </a:r>
            <a:endParaRPr lang="en-US" altLang="ja-JP" dirty="0" smtClean="0"/>
          </a:p>
          <a:p>
            <a:r>
              <a:rPr lang="ja-JP" altLang="en-US" dirty="0" smtClean="0"/>
              <a:t>外国語</a:t>
            </a:r>
            <a:r>
              <a:rPr lang="ja-JP" altLang="en-US" dirty="0"/>
              <a:t>を習得</a:t>
            </a:r>
            <a:r>
              <a:rPr lang="ja-JP" altLang="en-US" dirty="0" smtClean="0"/>
              <a:t>する</a:t>
            </a:r>
            <a:endParaRPr lang="en-US" altLang="ja-JP" dirty="0" smtClean="0"/>
          </a:p>
          <a:p>
            <a:r>
              <a:rPr lang="ja-JP" altLang="en-US" dirty="0"/>
              <a:t>新しいものに</a:t>
            </a:r>
            <a:r>
              <a:rPr lang="ja-JP" altLang="en-US" dirty="0" smtClean="0"/>
              <a:t>挑戦する気概と冒険心</a:t>
            </a:r>
            <a:endParaRPr lang="en-US" altLang="ja-JP" dirty="0" smtClean="0"/>
          </a:p>
          <a:p>
            <a:r>
              <a:rPr lang="ja-JP" altLang="en-US" dirty="0"/>
              <a:t>世界</a:t>
            </a:r>
            <a:r>
              <a:rPr lang="ja-JP" altLang="en-US" dirty="0" smtClean="0"/>
              <a:t>で</a:t>
            </a:r>
            <a:r>
              <a:rPr lang="ja-JP" altLang="en-US" dirty="0"/>
              <a:t>通用する</a:t>
            </a:r>
            <a:r>
              <a:rPr lang="ja-JP" altLang="en-US" dirty="0" smtClean="0"/>
              <a:t>知識と技術</a:t>
            </a:r>
            <a:endParaRPr lang="en-US" altLang="ja-JP" dirty="0" smtClean="0"/>
          </a:p>
          <a:p>
            <a:r>
              <a:rPr lang="ja-JP" altLang="en-US" dirty="0" smtClean="0"/>
              <a:t>多文化社会で活躍できる多文化アイデンティティー</a:t>
            </a:r>
            <a:endParaRPr lang="en-US" altLang="ja-JP" dirty="0" smtClean="0"/>
          </a:p>
          <a:p>
            <a:r>
              <a:rPr lang="ja-JP" altLang="en-US" dirty="0"/>
              <a:t>異文化間</a:t>
            </a:r>
            <a:r>
              <a:rPr lang="ja-JP" altLang="en-US" dirty="0" smtClean="0"/>
              <a:t>コミュニケーション</a:t>
            </a:r>
            <a:r>
              <a:rPr lang="ja-JP" altLang="en-US" dirty="0"/>
              <a:t>と経験</a:t>
            </a:r>
            <a:r>
              <a:rPr lang="ja-JP" altLang="en-US" dirty="0" smtClean="0"/>
              <a:t>は非日常を日常化する過程である</a:t>
            </a:r>
            <a:endParaRPr lang="en-US" altLang="ja-JP" dirty="0" smtClean="0"/>
          </a:p>
          <a:p>
            <a:endParaRPr lang="en-US" altLang="ja-JP" dirty="0" smtClean="0"/>
          </a:p>
          <a:p>
            <a:endParaRPr lang="en-US" altLang="ja-JP" dirty="0" smtClean="0"/>
          </a:p>
          <a:p>
            <a:endParaRPr lang="en-US" altLang="ja-JP" dirty="0" smtClean="0"/>
          </a:p>
        </p:txBody>
      </p:sp>
    </p:spTree>
    <p:extLst>
      <p:ext uri="{BB962C8B-B14F-4D97-AF65-F5344CB8AC3E}">
        <p14:creationId xmlns:p14="http://schemas.microsoft.com/office/powerpoint/2010/main" val="99334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17" y="0"/>
            <a:ext cx="8566766" cy="6858000"/>
          </a:xfrm>
          <a:prstGeom prst="rect">
            <a:avLst/>
          </a:prstGeom>
        </p:spPr>
      </p:pic>
    </p:spTree>
    <p:extLst>
      <p:ext uri="{BB962C8B-B14F-4D97-AF65-F5344CB8AC3E}">
        <p14:creationId xmlns:p14="http://schemas.microsoft.com/office/powerpoint/2010/main" val="4109610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68582"/>
            <a:ext cx="3868540" cy="22110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468582"/>
            <a:ext cx="3924300" cy="2211079"/>
          </a:xfrm>
          <a:prstGeom prst="rect">
            <a:avLst/>
          </a:prstGeom>
        </p:spPr>
      </p:pic>
      <p:sp>
        <p:nvSpPr>
          <p:cNvPr id="4" name="TextBox 3"/>
          <p:cNvSpPr txBox="1"/>
          <p:nvPr/>
        </p:nvSpPr>
        <p:spPr>
          <a:xfrm>
            <a:off x="1600200" y="295686"/>
            <a:ext cx="5867400" cy="800219"/>
          </a:xfrm>
          <a:prstGeom prst="rect">
            <a:avLst/>
          </a:prstGeom>
          <a:noFill/>
        </p:spPr>
        <p:txBody>
          <a:bodyPr wrap="square" rtlCol="0">
            <a:spAutoFit/>
          </a:bodyPr>
          <a:lstStyle/>
          <a:p>
            <a:pPr algn="ctr"/>
            <a:r>
              <a:rPr lang="ja-JP" altLang="en-US" sz="2800" b="1" dirty="0" smtClean="0">
                <a:solidFill>
                  <a:srgbClr val="FF9900"/>
                </a:solidFill>
              </a:rPr>
              <a:t>大西洋横断航海　</a:t>
            </a:r>
            <a:endParaRPr lang="en-US" altLang="ja-JP" sz="2800" b="1" dirty="0" smtClean="0">
              <a:solidFill>
                <a:srgbClr val="FF9900"/>
              </a:solidFill>
            </a:endParaRPr>
          </a:p>
          <a:p>
            <a:pPr algn="ctr"/>
            <a:r>
              <a:rPr lang="ja-JP" altLang="en-US" b="1" dirty="0" smtClean="0"/>
              <a:t>サウスハンプトン</a:t>
            </a:r>
            <a:r>
              <a:rPr lang="en-US" altLang="ja-JP" b="1" dirty="0"/>
              <a:t>(</a:t>
            </a:r>
            <a:r>
              <a:rPr lang="ja-JP" altLang="en-US" b="1" dirty="0"/>
              <a:t>英国</a:t>
            </a:r>
            <a:r>
              <a:rPr lang="en-US" altLang="ja-JP" b="1" dirty="0"/>
              <a:t>)</a:t>
            </a:r>
            <a:r>
              <a:rPr lang="ja-JP" altLang="en-US" b="1" dirty="0" smtClean="0"/>
              <a:t>からサンフアン</a:t>
            </a:r>
            <a:r>
              <a:rPr lang="en-US" altLang="ja-JP" b="1" dirty="0" smtClean="0"/>
              <a:t>(</a:t>
            </a:r>
            <a:r>
              <a:rPr lang="ja-JP" altLang="en-US" b="1" dirty="0" smtClean="0"/>
              <a:t>プエルトリコ）へ</a:t>
            </a:r>
            <a:endParaRPr lang="en-US"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038600"/>
            <a:ext cx="3924300" cy="2211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4070018"/>
            <a:ext cx="3868539" cy="2179662"/>
          </a:xfrm>
          <a:prstGeom prst="rect">
            <a:avLst/>
          </a:prstGeom>
        </p:spPr>
      </p:pic>
    </p:spTree>
    <p:extLst>
      <p:ext uri="{BB962C8B-B14F-4D97-AF65-F5344CB8AC3E}">
        <p14:creationId xmlns:p14="http://schemas.microsoft.com/office/powerpoint/2010/main" val="95484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 y="4191000"/>
            <a:ext cx="4419600" cy="24860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62" y="1524000"/>
            <a:ext cx="4419600" cy="24860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510145"/>
            <a:ext cx="4419600" cy="24860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7473" y="4184073"/>
            <a:ext cx="4431914" cy="2492952"/>
          </a:xfrm>
          <a:prstGeom prst="rect">
            <a:avLst/>
          </a:prstGeom>
        </p:spPr>
      </p:pic>
      <p:sp>
        <p:nvSpPr>
          <p:cNvPr id="7" name="TextBox 6"/>
          <p:cNvSpPr txBox="1"/>
          <p:nvPr/>
        </p:nvSpPr>
        <p:spPr>
          <a:xfrm>
            <a:off x="2514600" y="457200"/>
            <a:ext cx="3733800" cy="830997"/>
          </a:xfrm>
          <a:prstGeom prst="rect">
            <a:avLst/>
          </a:prstGeom>
          <a:noFill/>
        </p:spPr>
        <p:txBody>
          <a:bodyPr wrap="square" rtlCol="0">
            <a:spAutoFit/>
          </a:bodyPr>
          <a:lstStyle/>
          <a:p>
            <a:pPr algn="ctr"/>
            <a:r>
              <a:rPr lang="ja-JP" altLang="en-US" sz="2800" dirty="0" smtClean="0">
                <a:solidFill>
                  <a:srgbClr val="FF9900"/>
                </a:solidFill>
              </a:rPr>
              <a:t>東カリブ海へ</a:t>
            </a:r>
            <a:endParaRPr lang="en-US" altLang="ja-JP" sz="2800" dirty="0" smtClean="0">
              <a:solidFill>
                <a:srgbClr val="FF9900"/>
              </a:solidFill>
            </a:endParaRPr>
          </a:p>
          <a:p>
            <a:pPr algn="ctr"/>
            <a:r>
              <a:rPr lang="ja-JP" altLang="en-US" sz="2000" dirty="0"/>
              <a:t>一人旅</a:t>
            </a:r>
            <a:endParaRPr lang="en-US" sz="2000" dirty="0"/>
          </a:p>
        </p:txBody>
      </p:sp>
    </p:spTree>
    <p:extLst>
      <p:ext uri="{BB962C8B-B14F-4D97-AF65-F5344CB8AC3E}">
        <p14:creationId xmlns:p14="http://schemas.microsoft.com/office/powerpoint/2010/main" val="394043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1"/>
            <a:ext cx="7315200" cy="762000"/>
          </a:xfrm>
        </p:spPr>
        <p:txBody>
          <a:bodyPr>
            <a:normAutofit fontScale="90000"/>
          </a:bodyPr>
          <a:lstStyle/>
          <a:p>
            <a:pPr algn="ctr"/>
            <a:r>
              <a:rPr lang="ja-JP" altLang="en-US" sz="2800" dirty="0" smtClean="0"/>
              <a:t>ポルトガル</a:t>
            </a:r>
            <a:r>
              <a:rPr lang="en-US" altLang="ja-JP" sz="2800" dirty="0" smtClean="0"/>
              <a:t/>
            </a:r>
            <a:br>
              <a:rPr lang="en-US" altLang="ja-JP" sz="2800" dirty="0" smtClean="0"/>
            </a:br>
            <a:r>
              <a:rPr lang="ja-JP" altLang="en-US" sz="2000" dirty="0">
                <a:solidFill>
                  <a:schemeClr val="tx1"/>
                </a:solidFill>
              </a:rPr>
              <a:t>アルガーフ</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473" y="1305067"/>
            <a:ext cx="4336475" cy="244331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927" y="1308970"/>
            <a:ext cx="4412674" cy="24862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147057"/>
            <a:ext cx="4405748" cy="248234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5855" y="4147057"/>
            <a:ext cx="4405746" cy="2482343"/>
          </a:xfrm>
          <a:prstGeom prst="rect">
            <a:avLst/>
          </a:prstGeom>
        </p:spPr>
      </p:pic>
    </p:spTree>
    <p:extLst>
      <p:ext uri="{BB962C8B-B14F-4D97-AF65-F5344CB8AC3E}">
        <p14:creationId xmlns:p14="http://schemas.microsoft.com/office/powerpoint/2010/main" val="2551620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685800"/>
          </a:xfrm>
        </p:spPr>
        <p:txBody>
          <a:bodyPr>
            <a:normAutofit/>
          </a:bodyPr>
          <a:lstStyle/>
          <a:p>
            <a:pPr algn="ctr"/>
            <a:r>
              <a:rPr lang="ja-JP" altLang="en-US" sz="2800" dirty="0" smtClean="0"/>
              <a:t>なぜ今異文化間コミュニケーションなのか</a:t>
            </a:r>
            <a:endParaRPr lang="en-US" sz="2800" dirty="0"/>
          </a:p>
        </p:txBody>
      </p:sp>
      <p:sp>
        <p:nvSpPr>
          <p:cNvPr id="3" name="Content Placeholder 2"/>
          <p:cNvSpPr>
            <a:spLocks noGrp="1"/>
          </p:cNvSpPr>
          <p:nvPr>
            <p:ph idx="1"/>
          </p:nvPr>
        </p:nvSpPr>
        <p:spPr>
          <a:xfrm>
            <a:off x="914400" y="1524000"/>
            <a:ext cx="7315200" cy="5029200"/>
          </a:xfrm>
        </p:spPr>
        <p:txBody>
          <a:bodyPr>
            <a:normAutofit lnSpcReduction="10000"/>
          </a:bodyPr>
          <a:lstStyle/>
          <a:p>
            <a:r>
              <a:rPr lang="ja-JP" altLang="en-US" dirty="0" smtClean="0"/>
              <a:t>地域社会と日本</a:t>
            </a:r>
            <a:endParaRPr lang="en-US" altLang="ja-JP" dirty="0" smtClean="0"/>
          </a:p>
          <a:p>
            <a:pPr lvl="1"/>
            <a:r>
              <a:rPr lang="ja-JP" altLang="en-US" dirty="0" smtClean="0"/>
              <a:t>外国人定住化</a:t>
            </a:r>
            <a:endParaRPr lang="en-US" altLang="ja-JP" dirty="0" smtClean="0"/>
          </a:p>
          <a:p>
            <a:pPr lvl="1"/>
            <a:r>
              <a:rPr lang="ja-JP" altLang="en-US" dirty="0"/>
              <a:t>外国人</a:t>
            </a:r>
            <a:r>
              <a:rPr lang="ja-JP" altLang="en-US" dirty="0" smtClean="0"/>
              <a:t>観光客増大</a:t>
            </a:r>
            <a:endParaRPr lang="en-US" altLang="ja-JP" dirty="0" smtClean="0"/>
          </a:p>
          <a:p>
            <a:pPr lvl="1"/>
            <a:r>
              <a:rPr lang="ja-JP" altLang="en-US" dirty="0"/>
              <a:t>国際化の</a:t>
            </a:r>
            <a:r>
              <a:rPr lang="ja-JP" altLang="en-US" dirty="0" smtClean="0"/>
              <a:t>波</a:t>
            </a:r>
            <a:endParaRPr lang="en-US" altLang="ja-JP" dirty="0" smtClean="0"/>
          </a:p>
          <a:p>
            <a:pPr lvl="1"/>
            <a:r>
              <a:rPr lang="ja-JP" altLang="en-US" dirty="0"/>
              <a:t>地域社会の</a:t>
            </a:r>
            <a:r>
              <a:rPr lang="ja-JP" altLang="en-US" dirty="0" smtClean="0"/>
              <a:t>活性化</a:t>
            </a:r>
            <a:endParaRPr lang="en-US" altLang="ja-JP" dirty="0" smtClean="0"/>
          </a:p>
          <a:p>
            <a:pPr lvl="1"/>
            <a:r>
              <a:rPr lang="ja-JP" altLang="en-US" dirty="0"/>
              <a:t>戦後社会の一</a:t>
            </a:r>
            <a:r>
              <a:rPr lang="ja-JP" altLang="en-US" dirty="0" smtClean="0"/>
              <a:t>大転換期</a:t>
            </a:r>
            <a:endParaRPr lang="en-US" altLang="ja-JP" dirty="0" smtClean="0"/>
          </a:p>
          <a:p>
            <a:pPr lvl="1"/>
            <a:r>
              <a:rPr lang="ja-JP" altLang="en-US" dirty="0"/>
              <a:t>世代の</a:t>
            </a:r>
            <a:r>
              <a:rPr lang="ja-JP" altLang="en-US" dirty="0" smtClean="0"/>
              <a:t>交代</a:t>
            </a:r>
            <a:endParaRPr lang="en-US" altLang="ja-JP" dirty="0" smtClean="0"/>
          </a:p>
          <a:p>
            <a:pPr lvl="1"/>
            <a:endParaRPr lang="en-US" dirty="0"/>
          </a:p>
          <a:p>
            <a:r>
              <a:rPr lang="ja-JP" altLang="en-US" dirty="0" smtClean="0"/>
              <a:t>世界と日本</a:t>
            </a:r>
            <a:endParaRPr lang="en-US" altLang="ja-JP" dirty="0" smtClean="0"/>
          </a:p>
          <a:p>
            <a:pPr lvl="1"/>
            <a:r>
              <a:rPr lang="ja-JP" altLang="en-US" dirty="0"/>
              <a:t>鎖国化</a:t>
            </a:r>
            <a:r>
              <a:rPr lang="ja-JP" altLang="en-US" dirty="0" smtClean="0"/>
              <a:t>現象</a:t>
            </a:r>
            <a:endParaRPr lang="en-US" altLang="ja-JP" dirty="0" smtClean="0"/>
          </a:p>
          <a:p>
            <a:pPr lvl="1"/>
            <a:r>
              <a:rPr lang="ja-JP" altLang="en-US" dirty="0"/>
              <a:t>国際社会での</a:t>
            </a:r>
            <a:r>
              <a:rPr lang="ja-JP" altLang="en-US" dirty="0" smtClean="0"/>
              <a:t>孤立化</a:t>
            </a:r>
            <a:endParaRPr lang="en-US" altLang="ja-JP" dirty="0" smtClean="0"/>
          </a:p>
          <a:p>
            <a:pPr lvl="1"/>
            <a:r>
              <a:rPr lang="ja-JP" altLang="en-US" dirty="0"/>
              <a:t>世界情勢の理解・認識</a:t>
            </a:r>
            <a:r>
              <a:rPr lang="ja-JP" altLang="en-US" dirty="0" smtClean="0"/>
              <a:t>不足</a:t>
            </a:r>
            <a:endParaRPr lang="en-US" altLang="ja-JP" dirty="0" smtClean="0"/>
          </a:p>
          <a:p>
            <a:pPr lvl="1"/>
            <a:r>
              <a:rPr lang="ja-JP" altLang="en-US" dirty="0"/>
              <a:t>日本を理解してもらう努力</a:t>
            </a:r>
            <a:r>
              <a:rPr lang="ja-JP" altLang="en-US" dirty="0" smtClean="0"/>
              <a:t>欠如</a:t>
            </a:r>
            <a:endParaRPr lang="en-US" altLang="ja-JP" dirty="0" smtClean="0"/>
          </a:p>
          <a:p>
            <a:pPr lvl="1"/>
            <a:r>
              <a:rPr lang="ja-JP" altLang="en-US" dirty="0"/>
              <a:t>国際社会で活躍</a:t>
            </a:r>
            <a:r>
              <a:rPr lang="ja-JP" altLang="en-US" dirty="0" smtClean="0"/>
              <a:t>する</a:t>
            </a:r>
            <a:r>
              <a:rPr lang="ja-JP" altLang="en-US" dirty="0"/>
              <a:t>人材</a:t>
            </a:r>
            <a:r>
              <a:rPr lang="ja-JP" altLang="en-US" dirty="0" smtClean="0"/>
              <a:t>不足</a:t>
            </a:r>
            <a:endParaRPr lang="en-US" altLang="ja-JP" dirty="0" smtClean="0"/>
          </a:p>
          <a:p>
            <a:pPr lvl="1"/>
            <a:r>
              <a:rPr lang="ja-JP" altLang="en-US"/>
              <a:t>将来に向けての展望欠如</a:t>
            </a:r>
            <a:endParaRPr lang="en-US" dirty="0"/>
          </a:p>
        </p:txBody>
      </p:sp>
    </p:spTree>
    <p:extLst>
      <p:ext uri="{BB962C8B-B14F-4D97-AF65-F5344CB8AC3E}">
        <p14:creationId xmlns:p14="http://schemas.microsoft.com/office/powerpoint/2010/main" val="135671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457199"/>
          </a:xfrm>
        </p:spPr>
        <p:txBody>
          <a:bodyPr>
            <a:normAutofit fontScale="90000"/>
          </a:bodyPr>
          <a:lstStyle/>
          <a:p>
            <a:pPr algn="ctr"/>
            <a:r>
              <a:rPr lang="ja-JP" altLang="en-US" sz="2800" dirty="0" smtClean="0"/>
              <a:t>太田家について</a:t>
            </a:r>
            <a:endParaRPr lang="en-US" sz="2800" dirty="0"/>
          </a:p>
        </p:txBody>
      </p:sp>
      <p:sp>
        <p:nvSpPr>
          <p:cNvPr id="3" name="Content Placeholder 2"/>
          <p:cNvSpPr>
            <a:spLocks noGrp="1"/>
          </p:cNvSpPr>
          <p:nvPr>
            <p:ph idx="1"/>
          </p:nvPr>
        </p:nvSpPr>
        <p:spPr>
          <a:xfrm>
            <a:off x="381000" y="1143000"/>
            <a:ext cx="8305800" cy="5486400"/>
          </a:xfrm>
        </p:spPr>
        <p:txBody>
          <a:bodyPr>
            <a:normAutofit/>
          </a:bodyPr>
          <a:lstStyle/>
          <a:p>
            <a:r>
              <a:rPr lang="ja-JP" altLang="en-US" dirty="0" smtClean="0"/>
              <a:t>祖父母　　　太田永福</a:t>
            </a:r>
            <a:r>
              <a:rPr lang="en-US" altLang="ja-JP" dirty="0" smtClean="0"/>
              <a:t>(</a:t>
            </a:r>
            <a:r>
              <a:rPr lang="ja-JP" altLang="en-US" dirty="0" smtClean="0"/>
              <a:t>長野県飯島町伊那本郷</a:t>
            </a:r>
            <a:r>
              <a:rPr lang="en-US" altLang="ja-JP" dirty="0" smtClean="0"/>
              <a:t>)</a:t>
            </a:r>
            <a:r>
              <a:rPr lang="ja-JP" altLang="en-US" dirty="0" smtClean="0"/>
              <a:t>・福寿</a:t>
            </a:r>
            <a:endParaRPr lang="en-US" altLang="ja-JP" dirty="0" smtClean="0"/>
          </a:p>
          <a:p>
            <a:r>
              <a:rPr lang="ja-JP" altLang="en-US" dirty="0" smtClean="0"/>
              <a:t>渡米　　　　　１９０４～５年　サンフランシスコで皿洗いから始める</a:t>
            </a:r>
            <a:endParaRPr lang="en-US" altLang="ja-JP" dirty="0" smtClean="0"/>
          </a:p>
          <a:p>
            <a:pPr marL="45720" indent="0">
              <a:buNone/>
            </a:pPr>
            <a:r>
              <a:rPr lang="ja-JP" altLang="en-US" dirty="0" smtClean="0"/>
              <a:t>　　　　　　　　　オレゴン州・ポートランド市でモテル経営</a:t>
            </a:r>
            <a:endParaRPr lang="en-US" altLang="ja-JP" dirty="0" smtClean="0"/>
          </a:p>
          <a:p>
            <a:pPr marL="45720" indent="0">
              <a:buNone/>
            </a:pPr>
            <a:r>
              <a:rPr lang="ja-JP" altLang="en-US" dirty="0"/>
              <a:t>　</a:t>
            </a:r>
            <a:r>
              <a:rPr lang="ja-JP" altLang="en-US" dirty="0" smtClean="0"/>
              <a:t>　　　　　　　　四子をもうける</a:t>
            </a:r>
            <a:r>
              <a:rPr lang="en-US" altLang="ja-JP" dirty="0" smtClean="0"/>
              <a:t>(</a:t>
            </a:r>
            <a:r>
              <a:rPr lang="ja-JP" altLang="en-US" dirty="0"/>
              <a:t>父</a:t>
            </a:r>
            <a:r>
              <a:rPr lang="ja-JP" altLang="en-US" dirty="0" smtClean="0"/>
              <a:t>のみ日本生まれ）</a:t>
            </a:r>
            <a:endParaRPr lang="en-US" altLang="ja-JP" dirty="0" smtClean="0"/>
          </a:p>
          <a:p>
            <a:r>
              <a:rPr lang="ja-JP" altLang="en-US" dirty="0" smtClean="0"/>
              <a:t>帰日　　　　　１９１９～２０年</a:t>
            </a:r>
            <a:r>
              <a:rPr lang="en-US" altLang="ja-JP" dirty="0" smtClean="0"/>
              <a:t>(</a:t>
            </a:r>
            <a:r>
              <a:rPr lang="ja-JP" altLang="en-US" dirty="0" smtClean="0"/>
              <a:t>禁酒法１９２０年～３３年）</a:t>
            </a:r>
            <a:endParaRPr lang="en-US" altLang="ja-JP" dirty="0" smtClean="0"/>
          </a:p>
          <a:p>
            <a:r>
              <a:rPr lang="ja-JP" altLang="en-US" dirty="0"/>
              <a:t>会社</a:t>
            </a:r>
            <a:r>
              <a:rPr lang="ja-JP" altLang="en-US" dirty="0" smtClean="0"/>
              <a:t>設立　　銀座富士アイス</a:t>
            </a:r>
            <a:endParaRPr lang="en-US" altLang="ja-JP" dirty="0" smtClean="0"/>
          </a:p>
          <a:p>
            <a:r>
              <a:rPr lang="ja-JP" altLang="en-US" dirty="0" smtClean="0"/>
              <a:t>父母</a:t>
            </a:r>
            <a:r>
              <a:rPr lang="en-US" altLang="ja-JP" dirty="0" smtClean="0"/>
              <a:t>	</a:t>
            </a:r>
            <a:r>
              <a:rPr lang="ja-JP" altLang="en-US" dirty="0" smtClean="0"/>
              <a:t>　　　　太田哲夫・キク</a:t>
            </a:r>
            <a:r>
              <a:rPr lang="en-US" altLang="ja-JP" dirty="0" smtClean="0"/>
              <a:t>(</a:t>
            </a:r>
            <a:r>
              <a:rPr lang="ja-JP" altLang="en-US" dirty="0" smtClean="0"/>
              <a:t>秋田出身</a:t>
            </a:r>
            <a:r>
              <a:rPr lang="en-US" altLang="ja-JP" dirty="0" smtClean="0"/>
              <a:t>)</a:t>
            </a:r>
            <a:endParaRPr lang="en-US" altLang="ja-JP" dirty="0" smtClean="0"/>
          </a:p>
          <a:p>
            <a:pPr lvl="1"/>
            <a:r>
              <a:rPr lang="ja-JP" altLang="en-US" dirty="0" smtClean="0"/>
              <a:t>朝食　　　</a:t>
            </a:r>
            <a:r>
              <a:rPr lang="ja-JP" altLang="en-US" smtClean="0"/>
              <a:t>　</a:t>
            </a:r>
            <a:r>
              <a:rPr lang="ja-JP" altLang="en-US" smtClean="0"/>
              <a:t>西洋風</a:t>
            </a:r>
            <a:endParaRPr lang="en-US" altLang="ja-JP" dirty="0"/>
          </a:p>
          <a:p>
            <a:r>
              <a:rPr lang="ja-JP" altLang="en-US" dirty="0" smtClean="0"/>
              <a:t>我家　　　　　太田徳夫・フランセス</a:t>
            </a:r>
            <a:r>
              <a:rPr lang="en-US" altLang="ja-JP" dirty="0" smtClean="0"/>
              <a:t>(</a:t>
            </a:r>
            <a:r>
              <a:rPr lang="ja-JP" altLang="en-US" dirty="0" smtClean="0"/>
              <a:t>カナダウィニペグ出身</a:t>
            </a:r>
            <a:r>
              <a:rPr lang="en-US" altLang="ja-JP" dirty="0" smtClean="0"/>
              <a:t>)</a:t>
            </a:r>
            <a:endParaRPr lang="en-US" altLang="ja-JP" dirty="0" smtClean="0"/>
          </a:p>
          <a:p>
            <a:pPr marL="45720" indent="0">
              <a:buNone/>
            </a:pPr>
            <a:r>
              <a:rPr lang="ja-JP" altLang="en-US" dirty="0" smtClean="0"/>
              <a:t>　　　　　　　　　長男　満・デニス　　　ベトナム生まれ</a:t>
            </a:r>
            <a:endParaRPr lang="en-US" altLang="ja-JP" dirty="0" smtClean="0"/>
          </a:p>
          <a:p>
            <a:pPr marL="45720" indent="0">
              <a:buNone/>
            </a:pPr>
            <a:r>
              <a:rPr lang="ja-JP" altLang="en-US" dirty="0"/>
              <a:t>　</a:t>
            </a:r>
            <a:r>
              <a:rPr lang="ja-JP" altLang="en-US" dirty="0" smtClean="0"/>
              <a:t>　　　　　　　　次男　周・ピエール　　ベトナム生まれ　妻　フィリピン人</a:t>
            </a:r>
            <a:endParaRPr lang="en-US" altLang="ja-JP" dirty="0" smtClean="0"/>
          </a:p>
          <a:p>
            <a:pPr marL="45720" indent="0">
              <a:buNone/>
            </a:pPr>
            <a:r>
              <a:rPr lang="ja-JP" altLang="en-US" dirty="0"/>
              <a:t>　</a:t>
            </a:r>
            <a:r>
              <a:rPr lang="ja-JP" altLang="en-US" dirty="0" smtClean="0"/>
              <a:t>　　　　　　　　　　　　　　　　　　　　　　二女・一男</a:t>
            </a:r>
            <a:endParaRPr lang="en-US" altLang="ja-JP" dirty="0"/>
          </a:p>
          <a:p>
            <a:pPr marL="45720" indent="0">
              <a:buNone/>
            </a:pPr>
            <a:r>
              <a:rPr lang="ja-JP" altLang="en-US" dirty="0" smtClean="0"/>
              <a:t>　</a:t>
            </a:r>
            <a:r>
              <a:rPr lang="ja-JP" altLang="en-US" dirty="0" smtClean="0"/>
              <a:t>　　　　　　　　三男　歩・ロデリック　日本生まれ</a:t>
            </a:r>
            <a:endParaRPr lang="en-US" altLang="ja-JP" dirty="0" smtClean="0"/>
          </a:p>
          <a:p>
            <a:pPr marL="45720" indent="0">
              <a:buNone/>
            </a:pPr>
            <a:r>
              <a:rPr lang="ja-JP" altLang="en-US" dirty="0"/>
              <a:t>　</a:t>
            </a:r>
            <a:r>
              <a:rPr lang="ja-JP" altLang="en-US" dirty="0" smtClean="0"/>
              <a:t>　　　　　　　　四男　円・アンソニー　アメリカ生まれ</a:t>
            </a:r>
            <a:endParaRPr lang="en-US" altLang="ja-JP" dirty="0" smtClean="0"/>
          </a:p>
          <a:p>
            <a:pPr lvl="0">
              <a:buClr>
                <a:srgbClr val="FF8600"/>
              </a:buClr>
            </a:pPr>
            <a:r>
              <a:rPr lang="ja-JP" altLang="en-US" dirty="0">
                <a:solidFill>
                  <a:prstClr val="white"/>
                </a:solidFill>
              </a:rPr>
              <a:t>従妹　　　　　フランス人と結婚フランス永住</a:t>
            </a:r>
            <a:endParaRPr lang="en-US" altLang="ja-JP" dirty="0">
              <a:solidFill>
                <a:prstClr val="white"/>
              </a:solidFill>
            </a:endParaRPr>
          </a:p>
          <a:p>
            <a:pPr marL="45720" indent="0">
              <a:buNone/>
            </a:pPr>
            <a:endParaRPr lang="en-US" altLang="ja-JP" dirty="0" smtClean="0"/>
          </a:p>
        </p:txBody>
      </p:sp>
    </p:spTree>
    <p:extLst>
      <p:ext uri="{BB962C8B-B14F-4D97-AF65-F5344CB8AC3E}">
        <p14:creationId xmlns:p14="http://schemas.microsoft.com/office/powerpoint/2010/main" val="4018292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533400"/>
          </a:xfrm>
        </p:spPr>
        <p:txBody>
          <a:bodyPr>
            <a:normAutofit/>
          </a:bodyPr>
          <a:lstStyle/>
          <a:p>
            <a:r>
              <a:rPr lang="ja-JP" altLang="en-US" sz="2800" dirty="0" smtClean="0"/>
              <a:t>コミュニケーション＝異文化間コミュニケーション</a:t>
            </a:r>
            <a:endParaRPr lang="en-US" sz="2800" dirty="0"/>
          </a:p>
        </p:txBody>
      </p:sp>
      <p:sp>
        <p:nvSpPr>
          <p:cNvPr id="5" name="TextBox 4"/>
          <p:cNvSpPr txBox="1"/>
          <p:nvPr/>
        </p:nvSpPr>
        <p:spPr>
          <a:xfrm>
            <a:off x="381000" y="2057400"/>
            <a:ext cx="1524000" cy="2031325"/>
          </a:xfrm>
          <a:prstGeom prst="rect">
            <a:avLst/>
          </a:prstGeom>
          <a:noFill/>
          <a:ln w="6350">
            <a:solidFill>
              <a:schemeClr val="tx1"/>
            </a:solidFill>
          </a:ln>
        </p:spPr>
        <p:txBody>
          <a:bodyPr wrap="square" rtlCol="0">
            <a:spAutoFit/>
          </a:bodyPr>
          <a:lstStyle/>
          <a:p>
            <a:r>
              <a:rPr lang="ja-JP" altLang="en-US" dirty="0" smtClean="0"/>
              <a:t>言語</a:t>
            </a:r>
            <a:endParaRPr lang="en-US" altLang="ja-JP" dirty="0" smtClean="0"/>
          </a:p>
          <a:p>
            <a:r>
              <a:rPr lang="ja-JP" altLang="en-US" dirty="0" smtClean="0"/>
              <a:t>文化</a:t>
            </a:r>
            <a:endParaRPr lang="en-US" altLang="ja-JP" dirty="0" smtClean="0"/>
          </a:p>
          <a:p>
            <a:r>
              <a:rPr lang="ja-JP" altLang="en-US" dirty="0"/>
              <a:t>社会言</a:t>
            </a:r>
            <a:r>
              <a:rPr lang="ja-JP" altLang="en-US" dirty="0" smtClean="0"/>
              <a:t>語学</a:t>
            </a:r>
            <a:endParaRPr lang="en-US" altLang="ja-JP" dirty="0" smtClean="0"/>
          </a:p>
          <a:p>
            <a:r>
              <a:rPr lang="ja-JP" altLang="en-US" dirty="0"/>
              <a:t>言語</a:t>
            </a:r>
            <a:r>
              <a:rPr lang="ja-JP" altLang="en-US" dirty="0" smtClean="0"/>
              <a:t>心理学</a:t>
            </a:r>
            <a:endParaRPr lang="en-US" altLang="ja-JP" dirty="0" smtClean="0"/>
          </a:p>
          <a:p>
            <a:r>
              <a:rPr lang="ja-JP" altLang="en-US" dirty="0" smtClean="0"/>
              <a:t>語用論</a:t>
            </a:r>
            <a:endParaRPr lang="en-US" altLang="ja-JP" dirty="0" smtClean="0"/>
          </a:p>
          <a:p>
            <a:r>
              <a:rPr lang="ja-JP" altLang="en-US" dirty="0" smtClean="0"/>
              <a:t>社会学</a:t>
            </a:r>
            <a:endParaRPr lang="en-US" altLang="ja-JP" dirty="0" smtClean="0"/>
          </a:p>
          <a:p>
            <a:r>
              <a:rPr lang="ja-JP" altLang="en-US" dirty="0"/>
              <a:t>心理学</a:t>
            </a:r>
            <a:endParaRPr lang="en-US" dirty="0"/>
          </a:p>
        </p:txBody>
      </p:sp>
      <p:sp>
        <p:nvSpPr>
          <p:cNvPr id="3" name="Content Placeholder 2"/>
          <p:cNvSpPr>
            <a:spLocks noGrp="1"/>
          </p:cNvSpPr>
          <p:nvPr>
            <p:ph idx="1"/>
          </p:nvPr>
        </p:nvSpPr>
        <p:spPr>
          <a:xfrm>
            <a:off x="190498" y="1524000"/>
            <a:ext cx="8877301" cy="5181599"/>
          </a:xfrm>
          <a:ln w="6350">
            <a:noFill/>
          </a:ln>
        </p:spPr>
        <p:txBody>
          <a:bodyPr/>
          <a:lstStyle/>
          <a:p>
            <a:pPr marL="45720" indent="0">
              <a:buNone/>
            </a:pPr>
            <a:endParaRPr lang="en-US" dirty="0" smtClean="0">
              <a:ln w="6350">
                <a:noFill/>
              </a:ln>
            </a:endParaRPr>
          </a:p>
          <a:p>
            <a:pPr marL="45720" indent="0">
              <a:buNone/>
            </a:pPr>
            <a:endParaRPr lang="en-US" dirty="0" smtClean="0">
              <a:ln w="6350">
                <a:noFill/>
              </a:ln>
            </a:endParaRPr>
          </a:p>
          <a:p>
            <a:pPr marL="45720" indent="0">
              <a:buNone/>
            </a:pPr>
            <a:endParaRPr lang="en-US" dirty="0" smtClean="0">
              <a:ln w="6350">
                <a:noFill/>
              </a:ln>
            </a:endParaRPr>
          </a:p>
          <a:p>
            <a:pPr marL="45720" indent="0">
              <a:buNone/>
            </a:pPr>
            <a:endParaRPr lang="en-US" dirty="0">
              <a:ln w="6350">
                <a:noFill/>
              </a:ln>
            </a:endParaRPr>
          </a:p>
          <a:p>
            <a:pPr marL="45720" indent="0">
              <a:buNone/>
            </a:pPr>
            <a:endParaRPr lang="en-US" dirty="0" smtClean="0">
              <a:ln w="6350">
                <a:noFill/>
              </a:ln>
            </a:endParaRPr>
          </a:p>
          <a:p>
            <a:pPr marL="45720" indent="0">
              <a:buNone/>
            </a:pPr>
            <a:endParaRPr lang="en-US" dirty="0">
              <a:ln w="6350">
                <a:noFill/>
              </a:ln>
            </a:endParaRPr>
          </a:p>
          <a:p>
            <a:pPr marL="45720" indent="0">
              <a:buNone/>
            </a:pPr>
            <a:endParaRPr lang="en-US" dirty="0" smtClean="0">
              <a:ln w="6350">
                <a:noFill/>
              </a:ln>
            </a:endParaRPr>
          </a:p>
          <a:p>
            <a:pPr marL="45720" indent="0">
              <a:buNone/>
            </a:pPr>
            <a:endParaRPr lang="en-US" dirty="0">
              <a:ln w="6350">
                <a:noFill/>
              </a:ln>
            </a:endParaRPr>
          </a:p>
        </p:txBody>
      </p:sp>
      <p:sp>
        <p:nvSpPr>
          <p:cNvPr id="7" name="TextBox 6"/>
          <p:cNvSpPr txBox="1"/>
          <p:nvPr/>
        </p:nvSpPr>
        <p:spPr>
          <a:xfrm>
            <a:off x="2251363" y="2078182"/>
            <a:ext cx="1863437" cy="2031325"/>
          </a:xfrm>
          <a:prstGeom prst="rect">
            <a:avLst/>
          </a:prstGeom>
          <a:solidFill>
            <a:schemeClr val="accent1">
              <a:alpha val="0"/>
            </a:schemeClr>
          </a:solidFill>
          <a:ln w="6350">
            <a:solidFill>
              <a:schemeClr val="tx1"/>
            </a:solidFill>
          </a:ln>
        </p:spPr>
        <p:txBody>
          <a:bodyPr wrap="square" rtlCol="0">
            <a:spAutoFit/>
          </a:bodyPr>
          <a:lstStyle/>
          <a:p>
            <a:r>
              <a:rPr lang="ja-JP" altLang="en-US" dirty="0" smtClean="0"/>
              <a:t>家庭</a:t>
            </a:r>
            <a:endParaRPr lang="en-US" altLang="ja-JP" dirty="0" smtClean="0"/>
          </a:p>
          <a:p>
            <a:r>
              <a:rPr lang="ja-JP" altLang="en-US" dirty="0" smtClean="0"/>
              <a:t>家族</a:t>
            </a:r>
            <a:endParaRPr lang="en-US" altLang="ja-JP" dirty="0" smtClean="0"/>
          </a:p>
          <a:p>
            <a:r>
              <a:rPr lang="ja-JP" altLang="en-US" dirty="0" smtClean="0"/>
              <a:t>教育</a:t>
            </a:r>
            <a:endParaRPr lang="en-US" altLang="ja-JP" dirty="0" smtClean="0"/>
          </a:p>
          <a:p>
            <a:r>
              <a:rPr lang="ja-JP" altLang="en-US" dirty="0" smtClean="0"/>
              <a:t>宗教</a:t>
            </a:r>
            <a:endParaRPr lang="en-US" altLang="ja-JP" dirty="0" smtClean="0"/>
          </a:p>
          <a:p>
            <a:r>
              <a:rPr lang="ja-JP" altLang="en-US" dirty="0" smtClean="0"/>
              <a:t>社会経済的階層</a:t>
            </a:r>
            <a:endParaRPr lang="en-US" altLang="ja-JP" dirty="0" smtClean="0"/>
          </a:p>
          <a:p>
            <a:r>
              <a:rPr lang="ja-JP" altLang="en-US" dirty="0" smtClean="0"/>
              <a:t>友情</a:t>
            </a:r>
            <a:endParaRPr lang="en-US" altLang="ja-JP" dirty="0" smtClean="0"/>
          </a:p>
          <a:p>
            <a:r>
              <a:rPr lang="ja-JP" altLang="en-US" dirty="0"/>
              <a:t>結婚</a:t>
            </a:r>
            <a:endParaRPr lang="en-US" dirty="0"/>
          </a:p>
        </p:txBody>
      </p:sp>
      <p:sp>
        <p:nvSpPr>
          <p:cNvPr id="8" name="TextBox 7"/>
          <p:cNvSpPr txBox="1"/>
          <p:nvPr/>
        </p:nvSpPr>
        <p:spPr>
          <a:xfrm>
            <a:off x="4585854" y="2077167"/>
            <a:ext cx="983673" cy="2031325"/>
          </a:xfrm>
          <a:prstGeom prst="rect">
            <a:avLst/>
          </a:prstGeom>
          <a:noFill/>
          <a:ln w="6350">
            <a:solidFill>
              <a:schemeClr val="tx1"/>
            </a:solidFill>
          </a:ln>
        </p:spPr>
        <p:txBody>
          <a:bodyPr wrap="square" rtlCol="0">
            <a:spAutoFit/>
          </a:bodyPr>
          <a:lstStyle/>
          <a:p>
            <a:r>
              <a:rPr lang="ja-JP" altLang="en-US" dirty="0" smtClean="0"/>
              <a:t>人種</a:t>
            </a:r>
            <a:endParaRPr lang="en-US" altLang="ja-JP" dirty="0" smtClean="0"/>
          </a:p>
          <a:p>
            <a:r>
              <a:rPr lang="ja-JP" altLang="en-US" dirty="0" smtClean="0"/>
              <a:t>世代</a:t>
            </a:r>
            <a:endParaRPr lang="en-US" altLang="ja-JP" dirty="0" smtClean="0"/>
          </a:p>
          <a:p>
            <a:r>
              <a:rPr lang="ja-JP" altLang="en-US" dirty="0" smtClean="0"/>
              <a:t>性別</a:t>
            </a:r>
            <a:endParaRPr lang="en-US" altLang="ja-JP" dirty="0" smtClean="0"/>
          </a:p>
          <a:p>
            <a:r>
              <a:rPr lang="ja-JP" altLang="en-US" dirty="0" smtClean="0"/>
              <a:t>移民</a:t>
            </a:r>
            <a:endParaRPr lang="en-US" altLang="ja-JP" dirty="0" smtClean="0"/>
          </a:p>
          <a:p>
            <a:r>
              <a:rPr lang="ja-JP" altLang="en-US" dirty="0" smtClean="0"/>
              <a:t>異文化</a:t>
            </a:r>
            <a:endParaRPr lang="en-US" altLang="ja-JP" dirty="0" smtClean="0"/>
          </a:p>
          <a:p>
            <a:r>
              <a:rPr lang="ja-JP" altLang="en-US" dirty="0" smtClean="0"/>
              <a:t>階層</a:t>
            </a:r>
            <a:endParaRPr lang="en-US" altLang="ja-JP" dirty="0" smtClean="0"/>
          </a:p>
          <a:p>
            <a:r>
              <a:rPr lang="ja-JP" altLang="en-US" dirty="0"/>
              <a:t>職業</a:t>
            </a:r>
            <a:endParaRPr lang="en-US" dirty="0"/>
          </a:p>
        </p:txBody>
      </p:sp>
      <p:sp>
        <p:nvSpPr>
          <p:cNvPr id="10" name="TextBox 9"/>
          <p:cNvSpPr txBox="1"/>
          <p:nvPr/>
        </p:nvSpPr>
        <p:spPr>
          <a:xfrm flipH="1">
            <a:off x="6048661" y="2057400"/>
            <a:ext cx="958269" cy="2031325"/>
          </a:xfrm>
          <a:prstGeom prst="rect">
            <a:avLst/>
          </a:prstGeom>
          <a:noFill/>
          <a:ln w="6350">
            <a:solidFill>
              <a:schemeClr val="tx1"/>
            </a:solidFill>
          </a:ln>
        </p:spPr>
        <p:txBody>
          <a:bodyPr wrap="square" rtlCol="0">
            <a:spAutoFit/>
          </a:bodyPr>
          <a:lstStyle/>
          <a:p>
            <a:r>
              <a:rPr lang="ja-JP" altLang="en-US" dirty="0" smtClean="0"/>
              <a:t>個性</a:t>
            </a:r>
            <a:endParaRPr lang="en-US" altLang="ja-JP" dirty="0" smtClean="0"/>
          </a:p>
          <a:p>
            <a:r>
              <a:rPr lang="ja-JP" altLang="en-US" dirty="0" smtClean="0"/>
              <a:t>偏見</a:t>
            </a:r>
            <a:endParaRPr lang="en-US" altLang="ja-JP" dirty="0" smtClean="0"/>
          </a:p>
          <a:p>
            <a:r>
              <a:rPr lang="ja-JP" altLang="en-US" dirty="0" smtClean="0"/>
              <a:t>性格</a:t>
            </a:r>
            <a:endParaRPr lang="en-US" altLang="ja-JP" dirty="0" smtClean="0"/>
          </a:p>
          <a:p>
            <a:r>
              <a:rPr lang="ja-JP" altLang="en-US" dirty="0" smtClean="0"/>
              <a:t>年齢</a:t>
            </a:r>
            <a:endParaRPr lang="en-US" altLang="ja-JP" dirty="0" smtClean="0"/>
          </a:p>
          <a:p>
            <a:r>
              <a:rPr lang="ja-JP" altLang="en-US" dirty="0" smtClean="0"/>
              <a:t>信条</a:t>
            </a:r>
            <a:endParaRPr lang="en-US" altLang="ja-JP" dirty="0" smtClean="0"/>
          </a:p>
          <a:p>
            <a:r>
              <a:rPr lang="ja-JP" altLang="en-US" dirty="0" smtClean="0"/>
              <a:t>価値観</a:t>
            </a:r>
            <a:endParaRPr lang="en-US" altLang="ja-JP" dirty="0" smtClean="0"/>
          </a:p>
          <a:p>
            <a:r>
              <a:rPr lang="ja-JP" altLang="en-US" dirty="0"/>
              <a:t>知識</a:t>
            </a:r>
            <a:endParaRPr lang="en-US" dirty="0"/>
          </a:p>
        </p:txBody>
      </p:sp>
      <p:sp>
        <p:nvSpPr>
          <p:cNvPr id="11" name="TextBox 10"/>
          <p:cNvSpPr txBox="1"/>
          <p:nvPr/>
        </p:nvSpPr>
        <p:spPr>
          <a:xfrm>
            <a:off x="7467600" y="2057399"/>
            <a:ext cx="1066800" cy="2031325"/>
          </a:xfrm>
          <a:prstGeom prst="rect">
            <a:avLst/>
          </a:prstGeom>
          <a:noFill/>
          <a:ln w="6350">
            <a:solidFill>
              <a:schemeClr val="tx1"/>
            </a:solidFill>
          </a:ln>
        </p:spPr>
        <p:txBody>
          <a:bodyPr wrap="square" rtlCol="0">
            <a:spAutoFit/>
          </a:bodyPr>
          <a:lstStyle/>
          <a:p>
            <a:r>
              <a:rPr lang="ja-JP" altLang="en-US" dirty="0" smtClean="0"/>
              <a:t>交渉</a:t>
            </a:r>
            <a:endParaRPr lang="en-US" altLang="ja-JP" dirty="0" smtClean="0"/>
          </a:p>
          <a:p>
            <a:r>
              <a:rPr lang="ja-JP" altLang="en-US" dirty="0" smtClean="0"/>
              <a:t>協働</a:t>
            </a:r>
            <a:endParaRPr lang="en-US" altLang="ja-JP" dirty="0" smtClean="0"/>
          </a:p>
          <a:p>
            <a:r>
              <a:rPr lang="ja-JP" altLang="en-US" dirty="0" smtClean="0">
                <a:latin typeface="+mn-ea"/>
              </a:rPr>
              <a:t>教授</a:t>
            </a:r>
            <a:endParaRPr lang="en-US" altLang="ja-JP" dirty="0"/>
          </a:p>
          <a:p>
            <a:r>
              <a:rPr lang="ja-JP" altLang="en-US" dirty="0" smtClean="0"/>
              <a:t>議論</a:t>
            </a:r>
            <a:endParaRPr lang="en-US" altLang="ja-JP" dirty="0" smtClean="0"/>
          </a:p>
          <a:p>
            <a:r>
              <a:rPr lang="ja-JP" altLang="en-US" dirty="0" smtClean="0"/>
              <a:t>説明</a:t>
            </a:r>
            <a:endParaRPr lang="en-US" altLang="ja-JP" dirty="0" smtClean="0"/>
          </a:p>
          <a:p>
            <a:r>
              <a:rPr lang="ja-JP" altLang="en-US" dirty="0" smtClean="0"/>
              <a:t>発表</a:t>
            </a:r>
            <a:endParaRPr lang="en-US" altLang="ja-JP" dirty="0" smtClean="0"/>
          </a:p>
          <a:p>
            <a:r>
              <a:rPr lang="ja-JP" altLang="en-US" dirty="0"/>
              <a:t>主張</a:t>
            </a:r>
            <a:endParaRPr lang="en-US" dirty="0"/>
          </a:p>
        </p:txBody>
      </p:sp>
      <p:sp>
        <p:nvSpPr>
          <p:cNvPr id="13" name="TextBox 12"/>
          <p:cNvSpPr txBox="1"/>
          <p:nvPr/>
        </p:nvSpPr>
        <p:spPr>
          <a:xfrm>
            <a:off x="1295400" y="5410200"/>
            <a:ext cx="5638800" cy="1015663"/>
          </a:xfrm>
          <a:prstGeom prst="rect">
            <a:avLst/>
          </a:prstGeom>
          <a:noFill/>
          <a:ln w="6350">
            <a:solidFill>
              <a:schemeClr val="tx1"/>
            </a:solidFill>
          </a:ln>
        </p:spPr>
        <p:txBody>
          <a:bodyPr wrap="square" rtlCol="0">
            <a:spAutoFit/>
          </a:bodyPr>
          <a:lstStyle/>
          <a:p>
            <a:pPr algn="ctr"/>
            <a:r>
              <a:rPr lang="ja-JP" altLang="en-US" sz="2000" dirty="0" smtClean="0">
                <a:solidFill>
                  <a:srgbClr val="FFFF00"/>
                </a:solidFill>
              </a:rPr>
              <a:t>異文化間コミュニケーション能力</a:t>
            </a:r>
            <a:endParaRPr lang="en-US" altLang="ja-JP" sz="2000" dirty="0" smtClean="0">
              <a:solidFill>
                <a:srgbClr val="FFFF00"/>
              </a:solidFill>
            </a:endParaRPr>
          </a:p>
          <a:p>
            <a:pPr algn="ctr"/>
            <a:r>
              <a:rPr lang="en-US" sz="2000" dirty="0" smtClean="0">
                <a:solidFill>
                  <a:srgbClr val="FFFF00"/>
                </a:solidFill>
              </a:rPr>
              <a:t>Cross-Culturally Communicative Competence</a:t>
            </a:r>
          </a:p>
          <a:p>
            <a:pPr algn="ctr"/>
            <a:r>
              <a:rPr lang="en-US" sz="2000" dirty="0" smtClean="0">
                <a:solidFill>
                  <a:srgbClr val="FFFF00"/>
                </a:solidFill>
              </a:rPr>
              <a:t>CCCC</a:t>
            </a:r>
            <a:endParaRPr lang="en-US" sz="2000" dirty="0">
              <a:solidFill>
                <a:srgbClr val="FFFF00"/>
              </a:solidFill>
            </a:endParaRPr>
          </a:p>
        </p:txBody>
      </p:sp>
      <p:cxnSp>
        <p:nvCxnSpPr>
          <p:cNvPr id="27" name="Straight Connector 26"/>
          <p:cNvCxnSpPr/>
          <p:nvPr/>
        </p:nvCxnSpPr>
        <p:spPr>
          <a:xfrm flipV="1">
            <a:off x="457200" y="2057399"/>
            <a:ext cx="14478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2"/>
          </p:cNvCxnSpPr>
          <p:nvPr/>
        </p:nvCxnSpPr>
        <p:spPr>
          <a:xfrm>
            <a:off x="1143000" y="4088725"/>
            <a:ext cx="1295400" cy="132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2"/>
          </p:cNvCxnSpPr>
          <p:nvPr/>
        </p:nvCxnSpPr>
        <p:spPr>
          <a:xfrm flipH="1">
            <a:off x="3183081" y="4109507"/>
            <a:ext cx="1" cy="1300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2"/>
            <a:endCxn id="13" idx="0"/>
          </p:cNvCxnSpPr>
          <p:nvPr/>
        </p:nvCxnSpPr>
        <p:spPr>
          <a:xfrm flipH="1">
            <a:off x="4114800" y="4108492"/>
            <a:ext cx="962891" cy="130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p:cNvCxnSpPr>
          <p:nvPr/>
        </p:nvCxnSpPr>
        <p:spPr>
          <a:xfrm flipH="1">
            <a:off x="5257800" y="4088725"/>
            <a:ext cx="1269995" cy="132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p:cNvCxnSpPr>
          <p:nvPr/>
        </p:nvCxnSpPr>
        <p:spPr>
          <a:xfrm flipH="1">
            <a:off x="6248400" y="4088724"/>
            <a:ext cx="1752600" cy="1321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543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1062</TotalTime>
  <Words>712</Words>
  <Application>Microsoft Office PowerPoint</Application>
  <PresentationFormat>On-screen Show (4:3)</PresentationFormat>
  <Paragraphs>227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Perspective</vt:lpstr>
      <vt:lpstr>異文化間コミュニケーションと経験</vt:lpstr>
      <vt:lpstr>豪華客船の旅－クルーズ</vt:lpstr>
      <vt:lpstr>PowerPoint Presentation</vt:lpstr>
      <vt:lpstr>PowerPoint Presentation</vt:lpstr>
      <vt:lpstr>PowerPoint Presentation</vt:lpstr>
      <vt:lpstr>ポルトガル アルガーフ</vt:lpstr>
      <vt:lpstr>なぜ今異文化間コミュニケーションなのか</vt:lpstr>
      <vt:lpstr>太田家について</vt:lpstr>
      <vt:lpstr>コミュニケーション＝異文化間コミュニケーション</vt:lpstr>
      <vt:lpstr>個人のＣＣＣＣとその接触</vt:lpstr>
      <vt:lpstr>CCCCとその発展プロセス</vt:lpstr>
      <vt:lpstr>ＣＣＣＣと重層性</vt:lpstr>
      <vt:lpstr>ＣＣＣＣと多重アイデンティティー</vt:lpstr>
      <vt:lpstr>私の異文化間コミュニケーション武者修行の旅</vt:lpstr>
      <vt:lpstr>外国語の習得</vt:lpstr>
      <vt:lpstr>異文化経験</vt:lpstr>
      <vt:lpstr>異人種間(国際)結婚について</vt:lpstr>
      <vt:lpstr>異文化間コミュニケーションの勧め</vt:lpstr>
      <vt:lpstr>多文化主義</vt:lpstr>
      <vt:lpstr>非日常を日常化する</vt:lpstr>
      <vt:lpstr>結語</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異文化間コミュニケーションと経験</dc:title>
  <dc:creator>nota</dc:creator>
  <cp:lastModifiedBy>nota</cp:lastModifiedBy>
  <cp:revision>83</cp:revision>
  <dcterms:created xsi:type="dcterms:W3CDTF">2015-03-28T06:11:18Z</dcterms:created>
  <dcterms:modified xsi:type="dcterms:W3CDTF">2015-04-03T11:50:14Z</dcterms:modified>
</cp:coreProperties>
</file>