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60" r:id="rId8"/>
    <p:sldId id="278" r:id="rId9"/>
    <p:sldId id="261" r:id="rId10"/>
    <p:sldId id="262" r:id="rId11"/>
    <p:sldId id="279" r:id="rId12"/>
    <p:sldId id="263" r:id="rId13"/>
    <p:sldId id="264" r:id="rId14"/>
    <p:sldId id="280" r:id="rId15"/>
    <p:sldId id="281" r:id="rId16"/>
    <p:sldId id="282" r:id="rId17"/>
    <p:sldId id="283" r:id="rId18"/>
    <p:sldId id="267" r:id="rId19"/>
    <p:sldId id="284" r:id="rId20"/>
    <p:sldId id="288" r:id="rId21"/>
    <p:sldId id="285" r:id="rId22"/>
    <p:sldId id="270" r:id="rId23"/>
    <p:sldId id="286" r:id="rId24"/>
    <p:sldId id="271" r:id="rId25"/>
    <p:sldId id="272" r:id="rId26"/>
    <p:sldId id="287" r:id="rId27"/>
    <p:sldId id="273" r:id="rId28"/>
  </p:sldIdLst>
  <p:sldSz cx="9144000" cy="6858000" type="screen4x3"/>
  <p:notesSz cx="10002838" cy="688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9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65960" y="0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FF27A1E6-D2ED-441B-A746-877BE8C23C6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65960" y="6536528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FF9D958E-F8D7-40F7-B0B7-D322D62F6C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73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65960" y="0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41715517-9240-4BF7-B575-DF212E46A9F5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15938"/>
            <a:ext cx="3443288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0284" y="3268861"/>
            <a:ext cx="8002270" cy="3096816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65960" y="6536528"/>
            <a:ext cx="4334563" cy="344091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6D9F38CE-7C3B-4660-AD9D-358E7702C0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542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F38CE-7C3B-4660-AD9D-358E7702C0C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74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3CF3F2E-9882-44C3-A4B2-1EBF416C339C}" type="datetimeFigureOut">
              <a:rPr kumimoji="1" lang="ja-JP" altLang="en-US" smtClean="0"/>
              <a:t>2013/11/19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0FAF71F-58F8-4EA1-8398-AF602ED9042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swkiki@y6.dion.ne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198884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Dear Speaker,</a:t>
            </a:r>
            <a:r>
              <a:rPr lang="ja-JP" altLang="ja-JP" dirty="0"/>
              <a:t/>
            </a:r>
            <a:br>
              <a:rPr lang="ja-JP" altLang="ja-JP" dirty="0"/>
            </a:br>
            <a:r>
              <a:rPr lang="en-US" altLang="ja-JP" b="1" dirty="0"/>
              <a:t>You Are Going to Be Only as Good as Your Interpreter,</a:t>
            </a:r>
            <a:r>
              <a:rPr lang="ja-JP" altLang="ja-JP" dirty="0"/>
              <a:t/>
            </a:r>
            <a:br>
              <a:rPr lang="ja-JP" altLang="ja-JP" dirty="0"/>
            </a:br>
            <a:r>
              <a:rPr lang="en-US" altLang="ja-JP" b="1" dirty="0"/>
              <a:t>So Please…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296144"/>
          </a:xfrm>
        </p:spPr>
        <p:txBody>
          <a:bodyPr/>
          <a:lstStyle/>
          <a:p>
            <a:r>
              <a:rPr lang="en-US" altLang="ja-JP" sz="2800" dirty="0">
                <a:solidFill>
                  <a:schemeClr val="tx1"/>
                </a:solidFill>
              </a:rPr>
              <a:t> November </a:t>
            </a:r>
            <a:r>
              <a:rPr lang="en-US" altLang="ja-JP" sz="2800" dirty="0" smtClean="0">
                <a:solidFill>
                  <a:schemeClr val="tx1"/>
                </a:solidFill>
              </a:rPr>
              <a:t>2013</a:t>
            </a:r>
            <a:endParaRPr lang="en-US" altLang="ja-JP" sz="2800" dirty="0">
              <a:solidFill>
                <a:schemeClr val="tx1"/>
              </a:solidFill>
            </a:endParaRPr>
          </a:p>
          <a:p>
            <a:r>
              <a:rPr lang="en-US" altLang="ja-JP" sz="2800" dirty="0" smtClean="0">
                <a:solidFill>
                  <a:schemeClr val="tx1"/>
                </a:solidFill>
              </a:rPr>
              <a:t> Toronto Canada</a:t>
            </a:r>
            <a:endParaRPr lang="ja-JP" altLang="ja-JP" sz="2800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524000" y="4653136"/>
            <a:ext cx="64008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rgbClr val="FF0000"/>
                </a:solidFill>
              </a:rPr>
              <a:t>Akiko </a:t>
            </a:r>
            <a:r>
              <a:rPr lang="en-US" altLang="ja-JP" dirty="0" err="1">
                <a:solidFill>
                  <a:srgbClr val="FF0000"/>
                </a:solidFill>
              </a:rPr>
              <a:t>Shinoda</a:t>
            </a:r>
            <a:endParaRPr lang="ja-JP" altLang="ja-JP" dirty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Conference </a:t>
            </a:r>
            <a:r>
              <a:rPr lang="en-US" altLang="ja-JP" dirty="0">
                <a:solidFill>
                  <a:srgbClr val="FF0000"/>
                </a:solidFill>
              </a:rPr>
              <a:t>Interpreter</a:t>
            </a:r>
            <a:endParaRPr lang="ja-JP" altLang="ja-JP" dirty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Tokyo </a:t>
            </a:r>
            <a:r>
              <a:rPr lang="en-US" altLang="ja-JP" dirty="0">
                <a:solidFill>
                  <a:srgbClr val="FF0000"/>
                </a:solidFill>
              </a:rPr>
              <a:t>Japan </a:t>
            </a:r>
            <a:endParaRPr lang="ja-JP" altLang="ja-JP" dirty="0">
              <a:solidFill>
                <a:srgbClr val="FF0000"/>
              </a:solidFill>
            </a:endParaRPr>
          </a:p>
          <a:p>
            <a:r>
              <a:rPr lang="en-US" altLang="ja-JP" u="sng" dirty="0" smtClean="0">
                <a:hlinkClick r:id="rId3"/>
              </a:rPr>
              <a:t>aswkiki@y6.dion.ne.jp</a:t>
            </a:r>
            <a:endParaRPr lang="ja-JP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07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2708920"/>
            <a:ext cx="8640960" cy="3888432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 For beginner-interpreters who have not yet fully acquired the habit of </a:t>
            </a:r>
            <a:r>
              <a:rPr lang="en-US" altLang="ja-JP" sz="2800" dirty="0" smtClean="0"/>
              <a:t>Intensive </a:t>
            </a:r>
            <a:r>
              <a:rPr lang="en-US" altLang="ja-JP" sz="2800" dirty="0"/>
              <a:t>Listening, </a:t>
            </a:r>
            <a:endParaRPr lang="en-US" altLang="ja-JP" sz="2800" dirty="0" smtClean="0"/>
          </a:p>
          <a:p>
            <a:pPr marL="0" indent="0">
              <a:buNone/>
            </a:pPr>
            <a:endParaRPr lang="ja-JP" altLang="ja-JP" sz="2800" dirty="0"/>
          </a:p>
          <a:p>
            <a:r>
              <a:rPr lang="en-US" altLang="ja-JP" sz="2800" dirty="0"/>
              <a:t>  Assignments in the fields of familiar topics will help,</a:t>
            </a:r>
            <a:endParaRPr lang="ja-JP" altLang="ja-JP" sz="2800" dirty="0"/>
          </a:p>
          <a:p>
            <a:pPr marL="0" indent="0">
              <a:buNone/>
            </a:pPr>
            <a:r>
              <a:rPr lang="en-US" altLang="ja-JP" dirty="0" smtClean="0"/>
              <a:t>because </a:t>
            </a:r>
            <a:r>
              <a:rPr lang="en-US" altLang="ja-JP" dirty="0"/>
              <a:t>what they missed catching (</a:t>
            </a:r>
            <a:r>
              <a:rPr lang="en-US" altLang="ja-JP" dirty="0" err="1"/>
              <a:t>ie</a:t>
            </a:r>
            <a:r>
              <a:rPr lang="en-US" altLang="ja-JP" dirty="0"/>
              <a:t>, information, meaning…) </a:t>
            </a:r>
            <a:endParaRPr lang="ja-JP" altLang="ja-JP" dirty="0"/>
          </a:p>
          <a:p>
            <a:pPr marL="0" indent="0">
              <a:buNone/>
            </a:pPr>
            <a:r>
              <a:rPr lang="en-US" altLang="ja-JP" dirty="0" smtClean="0"/>
              <a:t>may </a:t>
            </a:r>
            <a:r>
              <a:rPr lang="en-US" altLang="ja-JP" dirty="0"/>
              <a:t>be supplemented by Knowledge.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82502" y="692696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4800" b="1" dirty="0"/>
              <a:t>KNOWLEDGE- ASSISTED COMPREHENSION</a:t>
            </a:r>
            <a:r>
              <a:rPr lang="ja-JP" altLang="ja-JP" sz="4800" dirty="0"/>
              <a:t/>
            </a:r>
            <a:br>
              <a:rPr lang="ja-JP" altLang="ja-JP" sz="4800" dirty="0"/>
            </a:b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52701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82502" y="692696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4800" b="1" dirty="0"/>
              <a:t>KNOWLEDGE- ASSISTED COMPREHENSION</a:t>
            </a:r>
            <a:r>
              <a:rPr lang="ja-JP" altLang="ja-JP" sz="4800" dirty="0"/>
              <a:t/>
            </a:r>
            <a:br>
              <a:rPr lang="ja-JP" altLang="ja-JP" sz="4800" dirty="0"/>
            </a:br>
            <a:endParaRPr kumimoji="1" lang="ja-JP" altLang="en-US" sz="4800" dirty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51520" y="2708920"/>
            <a:ext cx="828092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/>
              <a:t>Knowledge can fill the gap in understanding</a:t>
            </a:r>
            <a:endParaRPr lang="ja-JP" altLang="ja-JP" sz="32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5019538" y="3789040"/>
            <a:ext cx="1640694" cy="48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00" b="1" dirty="0"/>
              <a:t>black</a:t>
            </a:r>
            <a:endParaRPr lang="ja-JP" altLang="ja-JP" sz="4000" dirty="0"/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611560" y="3801351"/>
            <a:ext cx="2977127" cy="48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00" b="1" dirty="0"/>
              <a:t>Crows are</a:t>
            </a:r>
            <a:endParaRPr lang="ja-JP" altLang="ja-JP" sz="4000" dirty="0"/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4976848" y="4559780"/>
            <a:ext cx="2619488" cy="48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00" b="1" dirty="0"/>
              <a:t>White?!</a:t>
            </a:r>
            <a:endParaRPr lang="ja-JP" altLang="ja-JP" sz="4000" dirty="0"/>
          </a:p>
          <a:p>
            <a:endParaRPr lang="ja-JP" altLang="ja-JP" sz="4000" dirty="0"/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1430836" y="6021288"/>
            <a:ext cx="3789236" cy="48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b="1" dirty="0"/>
              <a:t>Kingfishers are…??</a:t>
            </a:r>
            <a:endParaRPr lang="ja-JP" altLang="ja-JP" sz="2800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1403648" y="5304016"/>
            <a:ext cx="3960440" cy="48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b="1" dirty="0" smtClean="0"/>
              <a:t>Bald </a:t>
            </a:r>
            <a:r>
              <a:rPr lang="en-US" altLang="ja-JP" sz="2800" b="1" dirty="0"/>
              <a:t>eagles are… ??</a:t>
            </a:r>
            <a:endParaRPr lang="ja-JP" altLang="ja-JP" sz="28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3484960" y="4298715"/>
            <a:ext cx="1206257" cy="503454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矢印 14"/>
          <p:cNvSpPr/>
          <p:nvPr/>
        </p:nvSpPr>
        <p:spPr>
          <a:xfrm>
            <a:off x="3491880" y="3991285"/>
            <a:ext cx="1199337" cy="22980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28473" y="2492896"/>
            <a:ext cx="7408333" cy="537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/>
              <a:t>But it never works that way</a:t>
            </a:r>
            <a:endParaRPr lang="ja-JP" altLang="ja-JP" sz="3600" dirty="0"/>
          </a:p>
          <a:p>
            <a:endParaRPr kumimoji="1" lang="ja-JP" altLang="en-US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828473" y="3376269"/>
            <a:ext cx="8315527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200" b="1" dirty="0"/>
              <a:t>Usually, the hardest jobs are given to starters</a:t>
            </a:r>
            <a:endParaRPr lang="ja-JP" altLang="ja-JP" sz="3200" dirty="0"/>
          </a:p>
          <a:p>
            <a:endParaRPr lang="ja-JP" altLang="en-US" sz="3200" dirty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467545" y="4230345"/>
            <a:ext cx="867645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b="1" dirty="0" err="1"/>
              <a:t>Tributyl-chlorostannane</a:t>
            </a:r>
            <a:r>
              <a:rPr lang="en-US" altLang="ja-JP" sz="2800" b="1" dirty="0"/>
              <a:t>, </a:t>
            </a:r>
            <a:r>
              <a:rPr lang="en-US" altLang="ja-JP" sz="2800" b="1" dirty="0" err="1"/>
              <a:t>Hexabutyl-distatannoxane</a:t>
            </a:r>
            <a:r>
              <a:rPr lang="en-US" altLang="ja-JP" sz="2800" b="1" dirty="0"/>
              <a:t>,…</a:t>
            </a:r>
            <a:endParaRPr lang="ja-JP" altLang="en-US" sz="2800" dirty="0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4022796" y="4653136"/>
            <a:ext cx="1557315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400" b="1" dirty="0" smtClean="0">
                <a:solidFill>
                  <a:srgbClr val="FF0000"/>
                </a:solidFill>
              </a:rPr>
              <a:t>VS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1875944" y="5216946"/>
            <a:ext cx="7408333" cy="537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800" b="1" dirty="0"/>
              <a:t>Little Leo-</a:t>
            </a:r>
            <a:r>
              <a:rPr lang="en-US" altLang="ja-JP" sz="2800" b="1" dirty="0" err="1"/>
              <a:t>chan</a:t>
            </a:r>
            <a:r>
              <a:rPr lang="en-US" altLang="ja-JP" sz="2800" b="1" dirty="0"/>
              <a:t> and </a:t>
            </a:r>
            <a:r>
              <a:rPr lang="en-US" altLang="ja-JP" sz="2800" b="1" dirty="0" err="1"/>
              <a:t>Ms</a:t>
            </a:r>
            <a:r>
              <a:rPr lang="en-US" altLang="ja-JP" sz="2800" b="1" dirty="0"/>
              <a:t> Lucy</a:t>
            </a:r>
            <a:endParaRPr lang="ja-JP" altLang="en-US" sz="2800" dirty="0"/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870174" y="5783382"/>
            <a:ext cx="7408333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b="1" dirty="0"/>
              <a:t>Murphy’s Law</a:t>
            </a:r>
            <a:endParaRPr lang="ja-JP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80087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2060848"/>
            <a:ext cx="7408333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 smtClean="0">
                <a:solidFill>
                  <a:srgbClr val="FF0000"/>
                </a:solidFill>
              </a:rPr>
              <a:t>THEY are to blame:</a:t>
            </a:r>
            <a:endParaRPr lang="ja-JP" altLang="ja-JP" sz="3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Interpreters (</a:t>
            </a:r>
            <a:r>
              <a:rPr lang="ja-JP" altLang="ja-JP" b="1" dirty="0"/>
              <a:t>通訳者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580112" y="476672"/>
            <a:ext cx="3024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Interrupters(</a:t>
            </a:r>
            <a:r>
              <a:rPr lang="ja-JP" altLang="ja-JP" b="1" dirty="0"/>
              <a:t>妨害者</a:t>
            </a:r>
            <a:r>
              <a:rPr lang="en-US" altLang="ja-JP" b="1" dirty="0"/>
              <a:t>)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95936" y="779000"/>
            <a:ext cx="1152128" cy="6480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51520" y="2708921"/>
            <a:ext cx="871296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ja-JP" sz="3600" b="1" dirty="0"/>
              <a:t> </a:t>
            </a:r>
            <a:r>
              <a:rPr lang="en-US" altLang="ja-JP" sz="3600" b="1" dirty="0"/>
              <a:t>How can you expect me to interpret when I cannot hear? (bad sound)</a:t>
            </a:r>
            <a:endParaRPr lang="ja-JP" altLang="ja-JP" sz="36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3600" b="1" dirty="0"/>
              <a:t> When I cannot see? (too dark, too far)</a:t>
            </a:r>
            <a:endParaRPr lang="ja-JP" altLang="ja-JP" sz="36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3600" b="1" dirty="0"/>
              <a:t> Maybe this is English? </a:t>
            </a:r>
            <a:r>
              <a:rPr lang="en-US" altLang="ja-JP" sz="3200" b="1" dirty="0"/>
              <a:t>(very strong accent)</a:t>
            </a:r>
            <a:endParaRPr lang="ja-JP" altLang="ja-JP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3200" b="1" dirty="0" smtClean="0"/>
              <a:t>       </a:t>
            </a:r>
            <a:r>
              <a:rPr lang="en-US" altLang="ja-JP" sz="3200" b="1" dirty="0"/>
              <a:t>(Relay interpreting) *</a:t>
            </a:r>
            <a:endParaRPr lang="ja-JP" altLang="ja-JP" sz="3200" dirty="0"/>
          </a:p>
          <a:p>
            <a:pPr marL="0" indent="0">
              <a:lnSpc>
                <a:spcPct val="150000"/>
              </a:lnSpc>
              <a:buNone/>
            </a:pP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0122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 animBg="1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91769" y="2060848"/>
            <a:ext cx="7408333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>
                <a:solidFill>
                  <a:srgbClr val="FF0000"/>
                </a:solidFill>
              </a:rPr>
              <a:t>THEY are to blame:</a:t>
            </a:r>
            <a:endParaRPr lang="ja-JP" altLang="ja-JP" sz="3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Interpreters (</a:t>
            </a:r>
            <a:r>
              <a:rPr lang="ja-JP" altLang="ja-JP" b="1" dirty="0"/>
              <a:t>通訳者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580112" y="476672"/>
            <a:ext cx="3024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Interrupters(</a:t>
            </a:r>
            <a:r>
              <a:rPr lang="ja-JP" altLang="ja-JP" b="1" dirty="0"/>
              <a:t>妨害者</a:t>
            </a:r>
            <a:r>
              <a:rPr lang="en-US" altLang="ja-JP" b="1" dirty="0"/>
              <a:t>)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95936" y="779000"/>
            <a:ext cx="1152128" cy="6480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51520" y="2708921"/>
            <a:ext cx="871296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0" indent="-742950">
              <a:buFont typeface="+mj-lt"/>
              <a:buAutoNum type="arabicPeriod" startAt="4"/>
            </a:pPr>
            <a:r>
              <a:rPr lang="en-US" altLang="ja-JP" sz="3600" b="1" dirty="0"/>
              <a:t> </a:t>
            </a:r>
            <a:r>
              <a:rPr lang="en-US" altLang="ja-JP" sz="3600" b="1" dirty="0" smtClean="0"/>
              <a:t>Speeding </a:t>
            </a:r>
            <a:r>
              <a:rPr lang="en-US" altLang="ja-JP" sz="3600" b="1" dirty="0"/>
              <a:t>(Crack down on hot-</a:t>
            </a:r>
            <a:r>
              <a:rPr lang="en-US" altLang="ja-JP" sz="3600" b="1" dirty="0" err="1"/>
              <a:t>rodders</a:t>
            </a:r>
            <a:r>
              <a:rPr lang="en-US" altLang="ja-JP" sz="3600" b="1" dirty="0"/>
              <a:t>, please!)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4"/>
            </a:pPr>
            <a:r>
              <a:rPr lang="en-US" altLang="ja-JP" sz="3600" b="1" dirty="0"/>
              <a:t> So many personal names, place names, names of </a:t>
            </a:r>
            <a:r>
              <a:rPr lang="en-US" altLang="ja-JP" sz="3600" b="1" dirty="0" smtClean="0"/>
              <a:t>organizations</a:t>
            </a:r>
            <a:r>
              <a:rPr lang="en-US" altLang="ja-JP" sz="3600" b="1" dirty="0"/>
              <a:t>…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4"/>
            </a:pPr>
            <a:r>
              <a:rPr lang="en-US" altLang="ja-JP" sz="3600" b="1" dirty="0"/>
              <a:t> If you are going to tell a joke, tell me the joke beforehand .*</a:t>
            </a:r>
            <a:endParaRPr lang="ja-JP" altLang="ja-JP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 startAt="4"/>
            </a:pP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335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19309" y="1916833"/>
            <a:ext cx="7408333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>
                <a:solidFill>
                  <a:srgbClr val="FF0000"/>
                </a:solidFill>
              </a:rPr>
              <a:t>THEY are to blame:</a:t>
            </a:r>
            <a:endParaRPr lang="ja-JP" altLang="ja-JP" sz="3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Interpreters (</a:t>
            </a:r>
            <a:r>
              <a:rPr lang="ja-JP" altLang="ja-JP" b="1" dirty="0"/>
              <a:t>通訳者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580112" y="476672"/>
            <a:ext cx="3024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Interrupters(</a:t>
            </a:r>
            <a:r>
              <a:rPr lang="ja-JP" altLang="ja-JP" b="1" dirty="0"/>
              <a:t>妨害者</a:t>
            </a:r>
            <a:r>
              <a:rPr lang="en-US" altLang="ja-JP" b="1" dirty="0"/>
              <a:t>)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95936" y="779000"/>
            <a:ext cx="1152128" cy="6480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51520" y="2708921"/>
            <a:ext cx="871296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0" indent="-742950">
              <a:buFont typeface="+mj-lt"/>
              <a:buAutoNum type="arabicPeriod" startAt="7"/>
            </a:pPr>
            <a:r>
              <a:rPr lang="ja-JP" altLang="ja-JP" sz="3600" b="1" dirty="0"/>
              <a:t> </a:t>
            </a:r>
            <a:r>
              <a:rPr lang="en-US" altLang="ja-JP" sz="3600" b="1" dirty="0"/>
              <a:t>Puns and word plays should be forbidden at international conferences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7"/>
            </a:pPr>
            <a:r>
              <a:rPr lang="en-US" altLang="ja-JP" sz="3600" b="1" dirty="0"/>
              <a:t> Sloppy sentences with no subject, no verb, no…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7"/>
            </a:pPr>
            <a:r>
              <a:rPr lang="en-US" altLang="ja-JP" sz="3600" b="1" dirty="0"/>
              <a:t> Reading out a speech is generally a bad idea. Non-communication.*</a:t>
            </a:r>
            <a:endParaRPr lang="ja-JP" altLang="ja-JP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 startAt="7"/>
            </a:pP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52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1916833"/>
            <a:ext cx="7408333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>
                <a:solidFill>
                  <a:srgbClr val="FF0000"/>
                </a:solidFill>
              </a:rPr>
              <a:t>THEY are to blame:</a:t>
            </a:r>
            <a:endParaRPr lang="ja-JP" altLang="ja-JP" sz="3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Interpreters (</a:t>
            </a:r>
            <a:r>
              <a:rPr lang="ja-JP" altLang="ja-JP" b="1" dirty="0"/>
              <a:t>通訳者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580112" y="476672"/>
            <a:ext cx="3024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Interrupters(</a:t>
            </a:r>
            <a:r>
              <a:rPr lang="ja-JP" altLang="ja-JP" b="1" dirty="0"/>
              <a:t>妨害者</a:t>
            </a:r>
            <a:r>
              <a:rPr lang="en-US" altLang="ja-JP" b="1" dirty="0"/>
              <a:t>)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95936" y="779000"/>
            <a:ext cx="1152128" cy="6480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51520" y="2708921"/>
            <a:ext cx="8712968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0" indent="-742950">
              <a:buFont typeface="+mj-lt"/>
              <a:buAutoNum type="arabicPeriod" startAt="10"/>
            </a:pPr>
            <a:r>
              <a:rPr lang="en-US" altLang="ja-JP" sz="3600" b="1" dirty="0"/>
              <a:t>Quoting from legal documents, laws, </a:t>
            </a:r>
            <a:r>
              <a:rPr lang="en-US" altLang="ja-JP" sz="3600" b="1" dirty="0" smtClean="0"/>
              <a:t>treaties, contracts, </a:t>
            </a:r>
            <a:r>
              <a:rPr lang="en-US" altLang="ja-JP" sz="3600" b="1" dirty="0" err="1" smtClean="0"/>
              <a:t>etc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10"/>
            </a:pPr>
            <a:r>
              <a:rPr lang="en-US" altLang="ja-JP" sz="3600" b="1" dirty="0"/>
              <a:t>Providing no manuscript of the speech, talking points, reference material</a:t>
            </a:r>
            <a:endParaRPr lang="ja-JP" altLang="ja-JP" sz="3600" dirty="0"/>
          </a:p>
          <a:p>
            <a:pPr marL="742950" lvl="0" indent="-742950">
              <a:buFont typeface="+mj-lt"/>
              <a:buAutoNum type="arabicPeriod" startAt="10"/>
            </a:pPr>
            <a:r>
              <a:rPr lang="en-US" altLang="ja-JP" sz="3600" b="1" dirty="0"/>
              <a:t>No briefing session. “He is such a busy person we can’t possibly ask him </a:t>
            </a:r>
            <a:r>
              <a:rPr lang="en-US" altLang="ja-JP" sz="3600" b="1" dirty="0" smtClean="0"/>
              <a:t> </a:t>
            </a:r>
            <a:r>
              <a:rPr lang="en-US" altLang="ja-JP" sz="3600" b="1" dirty="0"/>
              <a:t>to set aside some time for briefing the interpreters.”</a:t>
            </a:r>
            <a:endParaRPr lang="ja-JP" altLang="ja-JP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 startAt="10"/>
            </a:pP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5300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45775" y="1921890"/>
            <a:ext cx="7408333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600" b="1" dirty="0">
                <a:solidFill>
                  <a:srgbClr val="FF0000"/>
                </a:solidFill>
              </a:rPr>
              <a:t>THEY are to blame:</a:t>
            </a:r>
            <a:endParaRPr lang="ja-JP" altLang="ja-JP" sz="36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466728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Interpreters (</a:t>
            </a:r>
            <a:r>
              <a:rPr lang="ja-JP" altLang="ja-JP" b="1" dirty="0"/>
              <a:t>通訳者</a:t>
            </a:r>
            <a:r>
              <a:rPr lang="en-US" altLang="ja-JP" b="1" dirty="0"/>
              <a:t>)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580112" y="476672"/>
            <a:ext cx="3024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Interrupters(</a:t>
            </a:r>
            <a:r>
              <a:rPr lang="ja-JP" altLang="ja-JP" b="1" dirty="0"/>
              <a:t>妨害者</a:t>
            </a:r>
            <a:r>
              <a:rPr lang="en-US" altLang="ja-JP" b="1" dirty="0"/>
              <a:t>)</a:t>
            </a:r>
            <a:endParaRPr lang="ja-JP" altLang="en-US" dirty="0"/>
          </a:p>
        </p:txBody>
      </p:sp>
      <p:sp>
        <p:nvSpPr>
          <p:cNvPr id="5" name="右矢印 4"/>
          <p:cNvSpPr/>
          <p:nvPr/>
        </p:nvSpPr>
        <p:spPr>
          <a:xfrm>
            <a:off x="3995936" y="779000"/>
            <a:ext cx="1152128" cy="64807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251520" y="2708921"/>
            <a:ext cx="871296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/>
              <a:t>“You are going to be only as good as your interpreter, so please…”</a:t>
            </a:r>
            <a:endParaRPr lang="ja-JP" altLang="ja-JP" sz="3600" dirty="0"/>
          </a:p>
          <a:p>
            <a:pPr marL="0" indent="0">
              <a:buNone/>
            </a:pPr>
            <a:endParaRPr lang="ja-JP" altLang="ja-JP" sz="3600" dirty="0"/>
          </a:p>
          <a:p>
            <a:r>
              <a:rPr lang="en-US" altLang="ja-JP" sz="3600" b="1" dirty="0"/>
              <a:t>If you get praise for doing a good interpreting job, it is mostly because the speaker was doing a good job.</a:t>
            </a:r>
            <a:endParaRPr lang="ja-JP" altLang="ja-JP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 startAt="10"/>
            </a:pP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6447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-1332656" y="2204864"/>
            <a:ext cx="7704856" cy="964696"/>
          </a:xfrm>
        </p:spPr>
        <p:txBody>
          <a:bodyPr>
            <a:no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</a:rPr>
              <a:t>WE are to blame:</a:t>
            </a:r>
            <a:r>
              <a:rPr lang="ja-JP" altLang="ja-JP" sz="4800" dirty="0">
                <a:solidFill>
                  <a:srgbClr val="FF0000"/>
                </a:solidFill>
              </a:rPr>
              <a:t/>
            </a:r>
            <a:br>
              <a:rPr lang="ja-JP" altLang="ja-JP" sz="4800" dirty="0">
                <a:solidFill>
                  <a:srgbClr val="FF0000"/>
                </a:solidFill>
              </a:rPr>
            </a:b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323529" y="2675466"/>
            <a:ext cx="8568952" cy="4065901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ja-JP" sz="3200" b="1" dirty="0"/>
              <a:t> </a:t>
            </a:r>
            <a:r>
              <a:rPr lang="en-US" altLang="ja-JP" sz="3200" b="1" dirty="0"/>
              <a:t>Language proficiency lacking (Listening as well as expressing )</a:t>
            </a:r>
            <a:endParaRPr lang="ja-JP" altLang="ja-JP" sz="32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3200" b="1" dirty="0"/>
              <a:t> Special Interpreting Skills lacking (Intensive Listening / </a:t>
            </a:r>
            <a:r>
              <a:rPr lang="en-US" altLang="ja-JP" sz="3200" b="1" dirty="0" smtClean="0"/>
              <a:t>Quick Information </a:t>
            </a:r>
            <a:r>
              <a:rPr lang="en-US" altLang="ja-JP" sz="3200" b="1" dirty="0"/>
              <a:t>Processing)</a:t>
            </a:r>
            <a:endParaRPr lang="ja-JP" altLang="ja-JP" sz="3200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sz="3200" b="1" dirty="0"/>
              <a:t> Analytical mind and overall comprehension </a:t>
            </a:r>
            <a:r>
              <a:rPr lang="en-US" altLang="ja-JP" sz="3200" b="1" dirty="0" smtClean="0"/>
              <a:t>wanting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4329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323528" y="2675466"/>
            <a:ext cx="8820471" cy="4065901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en-US" altLang="ja-JP" sz="3200" b="1" dirty="0"/>
              <a:t> Lack of study and preparation </a:t>
            </a:r>
            <a:endParaRPr lang="ja-JP" altLang="ja-JP" sz="3200" dirty="0"/>
          </a:p>
          <a:p>
            <a:pPr marL="514350" lvl="0" indent="-514350">
              <a:buFont typeface="+mj-lt"/>
              <a:buAutoNum type="arabicPeriod" startAt="4"/>
            </a:pPr>
            <a:r>
              <a:rPr lang="en-US" altLang="ja-JP" sz="3200" b="1" dirty="0"/>
              <a:t> Lack of intelligence and liberal arts education</a:t>
            </a:r>
            <a:endParaRPr lang="ja-JP" altLang="ja-JP" sz="3200" dirty="0"/>
          </a:p>
          <a:p>
            <a:pPr marL="0" indent="0">
              <a:buNone/>
            </a:pPr>
            <a:r>
              <a:rPr lang="en-US" altLang="ja-JP" b="1" dirty="0" smtClean="0"/>
              <a:t>            Bible</a:t>
            </a:r>
            <a:r>
              <a:rPr lang="en-US" altLang="ja-JP" b="1" dirty="0"/>
              <a:t>, Qur’an?, Shakespeare, poems, famous historical </a:t>
            </a:r>
            <a:r>
              <a:rPr lang="en-US" altLang="ja-JP" b="1" dirty="0" smtClean="0"/>
              <a:t> </a:t>
            </a:r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        speeches</a:t>
            </a:r>
            <a:r>
              <a:rPr lang="en-US" altLang="ja-JP" b="1" dirty="0"/>
              <a:t>, </a:t>
            </a:r>
            <a:r>
              <a:rPr lang="en-US" altLang="ja-JP" b="1" dirty="0" smtClean="0"/>
              <a:t> Latin</a:t>
            </a:r>
            <a:r>
              <a:rPr lang="en-US" altLang="ja-JP" sz="2600" b="1" dirty="0" smtClean="0"/>
              <a:t>(terra </a:t>
            </a:r>
            <a:r>
              <a:rPr lang="en-US" altLang="ja-JP" sz="2600" b="1" dirty="0"/>
              <a:t>incognito</a:t>
            </a:r>
            <a:r>
              <a:rPr lang="en-US" altLang="ja-JP" sz="2600" b="1" dirty="0" smtClean="0"/>
              <a:t>…)</a:t>
            </a:r>
          </a:p>
          <a:p>
            <a:pPr marL="0" indent="0">
              <a:buNone/>
            </a:pPr>
            <a:endParaRPr lang="ja-JP" altLang="ja-JP" sz="2600" dirty="0"/>
          </a:p>
          <a:p>
            <a:pPr marL="0" indent="0">
              <a:buNone/>
            </a:pPr>
            <a:r>
              <a:rPr lang="en-US" altLang="ja-JP" sz="3200" b="1" dirty="0" smtClean="0"/>
              <a:t>      Haiku, </a:t>
            </a:r>
            <a:r>
              <a:rPr lang="en-US" altLang="ja-JP" sz="3200" b="1" dirty="0" err="1" smtClean="0"/>
              <a:t>yojijukugo</a:t>
            </a:r>
            <a:r>
              <a:rPr lang="en-US" altLang="ja-JP" sz="3200" b="1" dirty="0"/>
              <a:t>(</a:t>
            </a:r>
            <a:r>
              <a:rPr lang="ja-JP" altLang="ja-JP" sz="3200" b="1" dirty="0"/>
              <a:t>明鏡止水、我田引水</a:t>
            </a:r>
            <a:r>
              <a:rPr lang="en-US" altLang="ja-JP" sz="3200" b="1" dirty="0"/>
              <a:t>)</a:t>
            </a:r>
            <a:r>
              <a:rPr lang="ja-JP" altLang="ja-JP" sz="3200" b="1" dirty="0" err="1" smtClean="0"/>
              <a:t>、</a:t>
            </a:r>
            <a:endParaRPr lang="en-US" altLang="ja-JP" sz="3200" b="1" dirty="0" smtClean="0"/>
          </a:p>
          <a:p>
            <a:pPr marL="0" indent="0">
              <a:buNone/>
            </a:pPr>
            <a:r>
              <a:rPr lang="en-US" altLang="ja-JP" sz="3200" b="1" dirty="0"/>
              <a:t> </a:t>
            </a:r>
            <a:r>
              <a:rPr lang="en-US" altLang="ja-JP" sz="3200" b="1" dirty="0" smtClean="0"/>
              <a:t>    proverbs</a:t>
            </a:r>
            <a:r>
              <a:rPr lang="en-US" altLang="ja-JP" sz="3200" b="1" dirty="0"/>
              <a:t>(</a:t>
            </a:r>
            <a:r>
              <a:rPr lang="ja-JP" altLang="ja-JP" sz="3200" b="1" dirty="0"/>
              <a:t>馬の耳に念仏</a:t>
            </a:r>
            <a:r>
              <a:rPr lang="en-US" altLang="ja-JP" sz="3200" b="1" dirty="0" smtClean="0"/>
              <a:t>)</a:t>
            </a:r>
            <a:endParaRPr lang="ja-JP" altLang="ja-JP" sz="3200" dirty="0"/>
          </a:p>
          <a:p>
            <a:endParaRPr lang="ja-JP" altLang="ja-JP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-1332656" y="2204864"/>
            <a:ext cx="7704856" cy="964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4800" b="1" dirty="0" smtClean="0">
                <a:solidFill>
                  <a:srgbClr val="FF0000"/>
                </a:solidFill>
              </a:rPr>
              <a:t>WE are to blame:</a:t>
            </a:r>
            <a:r>
              <a:rPr lang="ja-JP" altLang="ja-JP" sz="4800" dirty="0" smtClean="0">
                <a:solidFill>
                  <a:srgbClr val="FF0000"/>
                </a:solidFill>
              </a:rPr>
              <a:t/>
            </a:r>
            <a:br>
              <a:rPr lang="ja-JP" altLang="ja-JP" sz="4800" dirty="0" smtClean="0">
                <a:solidFill>
                  <a:srgbClr val="FF0000"/>
                </a:solidFill>
              </a:rPr>
            </a:br>
            <a:endParaRPr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2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24339" y="1832946"/>
            <a:ext cx="2851517" cy="537509"/>
          </a:xfrm>
        </p:spPr>
        <p:txBody>
          <a:bodyPr/>
          <a:lstStyle/>
          <a:p>
            <a:r>
              <a:rPr lang="en-US" altLang="ja-JP" dirty="0"/>
              <a:t>Tour Guide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85192" y="332656"/>
            <a:ext cx="3322712" cy="1252728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Types of Interpreting</a:t>
            </a:r>
            <a:r>
              <a:rPr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5292080" y="490728"/>
            <a:ext cx="3322712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b="1" dirty="0"/>
              <a:t>Methods of Interpreting</a:t>
            </a:r>
            <a:endParaRPr lang="ja-JP" altLang="en-US" dirty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6372200" y="1988839"/>
            <a:ext cx="2448272" cy="537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Consecutive</a:t>
            </a:r>
            <a:endParaRPr lang="ja-JP" altLang="en-US" dirty="0"/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6390357" y="2588021"/>
            <a:ext cx="2448272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Whispering</a:t>
            </a:r>
            <a:endParaRPr lang="ja-JP" altLang="en-US" dirty="0"/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408264" y="2460731"/>
            <a:ext cx="286759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General </a:t>
            </a:r>
            <a:r>
              <a:rPr lang="en-US" altLang="ja-JP" dirty="0" smtClean="0"/>
              <a:t>Interpreting</a:t>
            </a:r>
            <a:endParaRPr lang="ja-JP" altLang="en-US" dirty="0"/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395536" y="5589240"/>
            <a:ext cx="2880320" cy="859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Community </a:t>
            </a:r>
            <a:r>
              <a:rPr lang="en-US" altLang="ja-JP" dirty="0" smtClean="0"/>
              <a:t>Interpreting</a:t>
            </a:r>
          </a:p>
          <a:p>
            <a:pPr marL="0" indent="0">
              <a:buNone/>
            </a:pPr>
            <a:r>
              <a:rPr lang="ja-JP" altLang="en-US" dirty="0"/>
              <a:t>　 </a:t>
            </a:r>
            <a:r>
              <a:rPr lang="en-US" altLang="ja-JP" dirty="0" smtClean="0"/>
              <a:t>Medical </a:t>
            </a:r>
            <a:r>
              <a:rPr lang="en-US" altLang="ja-JP" dirty="0"/>
              <a:t>Care</a:t>
            </a:r>
            <a:endParaRPr lang="ja-JP" altLang="ja-JP" dirty="0"/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395536" y="3429000"/>
            <a:ext cx="2880320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Conference interpreting</a:t>
            </a:r>
            <a:endParaRPr lang="ja-JP" altLang="en-US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395536" y="4509120"/>
            <a:ext cx="2880320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Broadcast Interpreting</a:t>
            </a:r>
            <a:endParaRPr lang="ja-JP" altLang="en-US" dirty="0"/>
          </a:p>
        </p:txBody>
      </p:sp>
      <p:sp>
        <p:nvSpPr>
          <p:cNvPr id="12" name="コンテンツ プレースホルダー 1"/>
          <p:cNvSpPr txBox="1">
            <a:spLocks/>
          </p:cNvSpPr>
          <p:nvPr/>
        </p:nvSpPr>
        <p:spPr>
          <a:xfrm>
            <a:off x="6390357" y="3267481"/>
            <a:ext cx="2448272" cy="537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Simultaneous</a:t>
            </a:r>
            <a:endParaRPr lang="ja-JP" altLang="en-US" dirty="0"/>
          </a:p>
        </p:txBody>
      </p:sp>
      <p:sp>
        <p:nvSpPr>
          <p:cNvPr id="13" name="コンテンツ プレースホルダー 1"/>
          <p:cNvSpPr txBox="1">
            <a:spLocks/>
          </p:cNvSpPr>
          <p:nvPr/>
        </p:nvSpPr>
        <p:spPr>
          <a:xfrm>
            <a:off x="6368160" y="3952058"/>
            <a:ext cx="2775839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Relay-Simultaneous</a:t>
            </a:r>
            <a:endParaRPr lang="ja-JP" altLang="en-US" dirty="0"/>
          </a:p>
        </p:txBody>
      </p:sp>
      <p:sp>
        <p:nvSpPr>
          <p:cNvPr id="14" name="コンテンツ プレースホルダー 1"/>
          <p:cNvSpPr txBox="1">
            <a:spLocks/>
          </p:cNvSpPr>
          <p:nvPr/>
        </p:nvSpPr>
        <p:spPr>
          <a:xfrm>
            <a:off x="6423931" y="4927992"/>
            <a:ext cx="2664296" cy="275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Semi-Simultaneous</a:t>
            </a:r>
            <a:endParaRPr lang="ja-JP" altLang="en-US" dirty="0"/>
          </a:p>
        </p:txBody>
      </p:sp>
      <p:sp>
        <p:nvSpPr>
          <p:cNvPr id="15" name="コンテンツ プレースホルダー 1"/>
          <p:cNvSpPr txBox="1">
            <a:spLocks/>
          </p:cNvSpPr>
          <p:nvPr/>
        </p:nvSpPr>
        <p:spPr>
          <a:xfrm>
            <a:off x="6455420" y="5887515"/>
            <a:ext cx="2664296" cy="537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Time-lag Simultaneous</a:t>
            </a:r>
            <a:endParaRPr lang="ja-JP" altLang="en-US" dirty="0"/>
          </a:p>
        </p:txBody>
      </p:sp>
      <p:cxnSp>
        <p:nvCxnSpPr>
          <p:cNvPr id="17" name="直線矢印コネクタ 16"/>
          <p:cNvCxnSpPr>
            <a:stCxn id="2" idx="3"/>
            <a:endCxn id="5" idx="1"/>
          </p:cNvCxnSpPr>
          <p:nvPr/>
        </p:nvCxnSpPr>
        <p:spPr>
          <a:xfrm>
            <a:off x="3275856" y="2101701"/>
            <a:ext cx="3096344" cy="1558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8" idx="3"/>
            <a:endCxn id="5" idx="1"/>
          </p:cNvCxnSpPr>
          <p:nvPr/>
        </p:nvCxnSpPr>
        <p:spPr>
          <a:xfrm flipV="1">
            <a:off x="3275856" y="2257594"/>
            <a:ext cx="3096344" cy="5991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8" idx="3"/>
            <a:endCxn id="7" idx="1"/>
          </p:cNvCxnSpPr>
          <p:nvPr/>
        </p:nvCxnSpPr>
        <p:spPr>
          <a:xfrm>
            <a:off x="3275856" y="2856775"/>
            <a:ext cx="3114501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0" idx="3"/>
            <a:endCxn id="7" idx="1"/>
          </p:cNvCxnSpPr>
          <p:nvPr/>
        </p:nvCxnSpPr>
        <p:spPr>
          <a:xfrm flipV="1">
            <a:off x="3275856" y="2856776"/>
            <a:ext cx="3114501" cy="8409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10" idx="3"/>
          </p:cNvCxnSpPr>
          <p:nvPr/>
        </p:nvCxnSpPr>
        <p:spPr>
          <a:xfrm flipV="1">
            <a:off x="3275856" y="2257594"/>
            <a:ext cx="3092304" cy="144016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10" idx="3"/>
            <a:endCxn id="13" idx="1"/>
          </p:cNvCxnSpPr>
          <p:nvPr/>
        </p:nvCxnSpPr>
        <p:spPr>
          <a:xfrm>
            <a:off x="3275856" y="3697755"/>
            <a:ext cx="3092304" cy="52305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>
            <a:stCxn id="10" idx="3"/>
            <a:endCxn id="12" idx="1"/>
          </p:cNvCxnSpPr>
          <p:nvPr/>
        </p:nvCxnSpPr>
        <p:spPr>
          <a:xfrm flipV="1">
            <a:off x="3275856" y="3536236"/>
            <a:ext cx="3114501" cy="1615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stCxn id="11" idx="3"/>
            <a:endCxn id="12" idx="1"/>
          </p:cNvCxnSpPr>
          <p:nvPr/>
        </p:nvCxnSpPr>
        <p:spPr>
          <a:xfrm flipV="1">
            <a:off x="3275856" y="3536236"/>
            <a:ext cx="3114501" cy="12416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>
            <a:stCxn id="11" idx="3"/>
            <a:endCxn id="14" idx="1"/>
          </p:cNvCxnSpPr>
          <p:nvPr/>
        </p:nvCxnSpPr>
        <p:spPr>
          <a:xfrm>
            <a:off x="3275856" y="4777875"/>
            <a:ext cx="3148075" cy="2880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11" idx="3"/>
            <a:endCxn id="15" idx="1"/>
          </p:cNvCxnSpPr>
          <p:nvPr/>
        </p:nvCxnSpPr>
        <p:spPr>
          <a:xfrm>
            <a:off x="3275856" y="4777875"/>
            <a:ext cx="3179564" cy="13783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7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323529" y="3144569"/>
            <a:ext cx="8820471" cy="4065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200" b="1" dirty="0" smtClean="0"/>
              <a:t>External </a:t>
            </a:r>
            <a:r>
              <a:rPr lang="en-US" altLang="ja-JP" sz="3200" b="1" dirty="0"/>
              <a:t>Memory (dictionary) </a:t>
            </a:r>
            <a:r>
              <a:rPr lang="en-US" altLang="ja-JP" sz="3200" b="1" dirty="0" err="1"/>
              <a:t>vs</a:t>
            </a:r>
            <a:r>
              <a:rPr lang="en-US" altLang="ja-JP" sz="3200" b="1" dirty="0"/>
              <a:t> Internal </a:t>
            </a:r>
            <a:r>
              <a:rPr lang="en-US" altLang="ja-JP" sz="3200" b="1" dirty="0" smtClean="0"/>
              <a:t>Memory</a:t>
            </a:r>
          </a:p>
          <a:p>
            <a:pPr marL="0" indent="0">
              <a:buNone/>
            </a:pPr>
            <a:endParaRPr lang="ja-JP" altLang="ja-JP" sz="3200" dirty="0"/>
          </a:p>
          <a:p>
            <a:pPr marL="0" indent="0">
              <a:buNone/>
            </a:pPr>
            <a:r>
              <a:rPr lang="en-US" altLang="ja-JP" sz="3200" b="1" dirty="0"/>
              <a:t>Must enrich your Internal Memory</a:t>
            </a:r>
            <a:endParaRPr lang="ja-JP" altLang="ja-JP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2"/>
          <p:cNvSpPr txBox="1">
            <a:spLocks/>
          </p:cNvSpPr>
          <p:nvPr/>
        </p:nvSpPr>
        <p:spPr>
          <a:xfrm>
            <a:off x="-1332656" y="2204864"/>
            <a:ext cx="7704856" cy="964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4800" b="1" dirty="0" smtClean="0">
                <a:solidFill>
                  <a:srgbClr val="FF0000"/>
                </a:solidFill>
              </a:rPr>
              <a:t>WE are to blame:</a:t>
            </a:r>
            <a:r>
              <a:rPr lang="ja-JP" altLang="ja-JP" sz="4800" dirty="0" smtClean="0">
                <a:solidFill>
                  <a:srgbClr val="FF0000"/>
                </a:solidFill>
              </a:rPr>
              <a:t/>
            </a:r>
            <a:br>
              <a:rPr lang="ja-JP" altLang="ja-JP" sz="4800" dirty="0" smtClean="0">
                <a:solidFill>
                  <a:srgbClr val="FF0000"/>
                </a:solidFill>
              </a:rPr>
            </a:br>
            <a:endParaRPr lang="ja-JP" alt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85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コンテンツ プレースホルダー 19"/>
          <p:cNvSpPr>
            <a:spLocks noGrp="1"/>
          </p:cNvSpPr>
          <p:nvPr>
            <p:ph idx="1"/>
          </p:nvPr>
        </p:nvSpPr>
        <p:spPr>
          <a:xfrm>
            <a:off x="323528" y="2675466"/>
            <a:ext cx="8820471" cy="4065901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en-US" altLang="ja-JP" sz="3600" b="1" dirty="0"/>
              <a:t> Lack of sleep, health </a:t>
            </a:r>
            <a:r>
              <a:rPr lang="en-US" altLang="ja-JP" sz="3600" b="1" dirty="0" smtClean="0"/>
              <a:t>problems</a:t>
            </a:r>
            <a:r>
              <a:rPr lang="en-US" altLang="ja-JP" sz="3600" b="1" dirty="0"/>
              <a:t>, fatigue</a:t>
            </a:r>
            <a:endParaRPr lang="ja-JP" altLang="ja-JP" sz="3600" dirty="0"/>
          </a:p>
          <a:p>
            <a:pPr marL="514350" indent="-514350">
              <a:buFont typeface="+mj-lt"/>
              <a:buAutoNum type="arabicPeriod" startAt="6"/>
            </a:pPr>
            <a:r>
              <a:rPr lang="en-US" altLang="ja-JP" sz="3600" b="1" dirty="0"/>
              <a:t> Depressed / feeling low</a:t>
            </a:r>
            <a:endParaRPr lang="ja-JP" altLang="ja-JP" sz="3600" dirty="0"/>
          </a:p>
        </p:txBody>
      </p:sp>
      <p:sp>
        <p:nvSpPr>
          <p:cNvPr id="4" name="タイトル 2"/>
          <p:cNvSpPr txBox="1">
            <a:spLocks/>
          </p:cNvSpPr>
          <p:nvPr/>
        </p:nvSpPr>
        <p:spPr>
          <a:xfrm>
            <a:off x="-1332656" y="2204864"/>
            <a:ext cx="7704856" cy="964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4800" b="1" dirty="0" smtClean="0">
                <a:solidFill>
                  <a:srgbClr val="FF0000"/>
                </a:solidFill>
              </a:rPr>
              <a:t>WE are to blame:</a:t>
            </a:r>
            <a:r>
              <a:rPr lang="ja-JP" altLang="ja-JP" sz="4800" dirty="0" smtClean="0">
                <a:solidFill>
                  <a:srgbClr val="FF0000"/>
                </a:solidFill>
              </a:rPr>
              <a:t/>
            </a:r>
            <a:br>
              <a:rPr lang="ja-JP" altLang="ja-JP" sz="4800" dirty="0" smtClean="0">
                <a:solidFill>
                  <a:srgbClr val="FF0000"/>
                </a:solidFill>
              </a:rPr>
            </a:br>
            <a:endParaRPr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69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1916832"/>
            <a:ext cx="8352928" cy="557748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altLang="ja-JP" sz="3200" b="1" dirty="0"/>
              <a:t> Choose which fields you want to specialize</a:t>
            </a:r>
            <a:endParaRPr lang="ja-JP" altLang="ja-JP" sz="32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b="1" dirty="0" smtClean="0"/>
              <a:t>Medicine</a:t>
            </a:r>
            <a:r>
              <a:rPr lang="en-US" altLang="ja-JP" b="1" dirty="0"/>
              <a:t>, pharmaceuticals, IT, computer, </a:t>
            </a:r>
            <a:r>
              <a:rPr lang="en-US" altLang="ja-JP" b="1" dirty="0" smtClean="0"/>
              <a:t>finance</a:t>
            </a:r>
            <a:r>
              <a:rPr lang="en-US" altLang="ja-JP" b="1" dirty="0"/>
              <a:t>, </a:t>
            </a:r>
            <a:r>
              <a:rPr lang="en-US" altLang="ja-JP" b="1" dirty="0" smtClean="0"/>
              <a:t>  </a:t>
            </a:r>
            <a:r>
              <a:rPr lang="en-US" altLang="ja-JP" b="1" dirty="0"/>
              <a:t>business, economics, politics, international relations, human rights</a:t>
            </a:r>
            <a:r>
              <a:rPr lang="en-US" altLang="ja-JP" b="1" dirty="0" smtClean="0"/>
              <a:t>, environment</a:t>
            </a:r>
            <a:r>
              <a:rPr lang="en-US" altLang="ja-JP" b="1" dirty="0"/>
              <a:t>, gender </a:t>
            </a:r>
            <a:r>
              <a:rPr lang="en-US" altLang="ja-JP" b="1" dirty="0" smtClean="0"/>
              <a:t>issues, </a:t>
            </a:r>
            <a:r>
              <a:rPr lang="en-US" altLang="ja-JP" b="1" dirty="0" err="1" smtClean="0"/>
              <a:t>etc</a:t>
            </a:r>
            <a:endParaRPr lang="en-US" altLang="ja-JP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en-US" altLang="ja-JP" sz="3200" b="1" dirty="0" smtClean="0"/>
              <a:t>Devote </a:t>
            </a:r>
            <a:r>
              <a:rPr lang="en-US" altLang="ja-JP" sz="3200" b="1" dirty="0"/>
              <a:t>yourself to study and preparation</a:t>
            </a:r>
            <a:endParaRPr lang="ja-JP" altLang="ja-JP" sz="3200" dirty="0"/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5400" b="1" dirty="0"/>
              <a:t>CAREER DEVELOPMENT</a:t>
            </a:r>
            <a:r>
              <a:rPr lang="ja-JP" altLang="ja-JP" sz="5400" dirty="0"/>
              <a:t/>
            </a:r>
            <a:br>
              <a:rPr lang="ja-JP" altLang="ja-JP" sz="5400" dirty="0"/>
            </a:b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0465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2492896"/>
            <a:ext cx="8352928" cy="50014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ja-JP" sz="3200" b="1" dirty="0" smtClean="0"/>
              <a:t>Have </a:t>
            </a:r>
            <a:r>
              <a:rPr lang="en-US" altLang="ja-JP" sz="3200" b="1" dirty="0"/>
              <a:t>courage to take risks</a:t>
            </a:r>
            <a:endParaRPr lang="ja-JP" altLang="ja-JP" sz="3200" dirty="0"/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sz="3200" b="1" dirty="0" smtClean="0"/>
              <a:t>Do </a:t>
            </a:r>
            <a:r>
              <a:rPr lang="en-US" altLang="ja-JP" sz="3200" b="1" dirty="0"/>
              <a:t>not be deterred by mistakes and failures; use them so that “failing” does not lead into “losing</a:t>
            </a:r>
            <a:r>
              <a:rPr lang="en-US" altLang="ja-JP" sz="3200" b="1" dirty="0" smtClean="0"/>
              <a:t>”</a:t>
            </a:r>
            <a:endParaRPr lang="ja-JP" altLang="ja-JP" sz="3200" dirty="0"/>
          </a:p>
          <a:p>
            <a:pPr marL="514350" indent="-514350">
              <a:buFont typeface="+mj-lt"/>
              <a:buAutoNum type="arabicPeriod" startAt="3"/>
            </a:pPr>
            <a:r>
              <a:rPr lang="en-US" altLang="ja-JP" sz="3200" b="1" dirty="0"/>
              <a:t>This can be done only by giving a good “aftercare service” (review lessons) to the work you‘ve failed to do well </a:t>
            </a:r>
            <a:endParaRPr lang="ja-JP" altLang="ja-JP" sz="3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5400" b="1" dirty="0"/>
              <a:t>CAREER DEVELOPMENT</a:t>
            </a:r>
            <a:r>
              <a:rPr lang="ja-JP" altLang="ja-JP" sz="5400" dirty="0"/>
              <a:t/>
            </a:r>
            <a:br>
              <a:rPr lang="ja-JP" altLang="ja-JP" sz="5400" dirty="0"/>
            </a:b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4188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91580" y="414908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b="1" dirty="0" smtClean="0"/>
              <a:t>(</a:t>
            </a:r>
            <a:r>
              <a:rPr lang="ja-JP" altLang="ja-JP" sz="3600" b="1" dirty="0"/>
              <a:t>運も実力のうち</a:t>
            </a:r>
            <a:r>
              <a:rPr lang="en-US" altLang="ja-JP" sz="3600" b="1" dirty="0"/>
              <a:t>)</a:t>
            </a:r>
            <a:endParaRPr lang="ja-JP" altLang="ja-JP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2819356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/>
              <a:t>Luck is where preparation meets </a:t>
            </a:r>
            <a:r>
              <a:rPr lang="en-US" altLang="ja-JP" sz="3600" b="1" dirty="0" smtClean="0"/>
              <a:t>opportunity</a:t>
            </a:r>
            <a:endParaRPr lang="ja-JP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44369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2708920"/>
            <a:ext cx="8568952" cy="458112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ja-JP" sz="2800" b="1" dirty="0"/>
              <a:t>　</a:t>
            </a:r>
            <a:r>
              <a:rPr lang="en-US" altLang="ja-JP" sz="2800" b="1" dirty="0" smtClean="0"/>
              <a:t>Keeping </a:t>
            </a:r>
            <a:r>
              <a:rPr lang="en-US" altLang="ja-JP" sz="2800" b="1" dirty="0"/>
              <a:t>up with the times and </a:t>
            </a:r>
            <a:r>
              <a:rPr lang="en-US" altLang="ja-JP" sz="2800" b="1" dirty="0" smtClean="0"/>
              <a:t>reporting </a:t>
            </a:r>
            <a:r>
              <a:rPr lang="en-US" altLang="ja-JP" sz="2800" b="1" dirty="0"/>
              <a:t>on the latest move </a:t>
            </a:r>
            <a:r>
              <a:rPr lang="ja-JP" altLang="ja-JP" sz="2800" b="1" dirty="0" smtClean="0"/>
              <a:t>（</a:t>
            </a:r>
            <a:r>
              <a:rPr lang="en-US" altLang="ja-JP" sz="2800" b="1" dirty="0"/>
              <a:t>We got him!</a:t>
            </a:r>
            <a:r>
              <a:rPr lang="ja-JP" altLang="ja-JP" sz="2800" b="1" dirty="0"/>
              <a:t>）</a:t>
            </a:r>
            <a:endParaRPr lang="ja-JP" altLang="ja-JP" sz="2800" dirty="0"/>
          </a:p>
          <a:p>
            <a:pPr>
              <a:lnSpc>
                <a:spcPct val="150000"/>
              </a:lnSpc>
            </a:pPr>
            <a:r>
              <a:rPr lang="en-US" altLang="ja-JP" sz="2800" b="1" dirty="0" smtClean="0"/>
              <a:t>Coming </a:t>
            </a:r>
            <a:r>
              <a:rPr lang="en-US" altLang="ja-JP" sz="2800" b="1" dirty="0"/>
              <a:t>into contact with world’s top-class thinkers / with various </a:t>
            </a:r>
            <a:r>
              <a:rPr lang="en-US" altLang="ja-JP" sz="2800" b="1" dirty="0" smtClean="0"/>
              <a:t>different </a:t>
            </a:r>
            <a:r>
              <a:rPr lang="en-US" altLang="ja-JP" sz="2800" b="1" dirty="0"/>
              <a:t>ideas and thought </a:t>
            </a:r>
            <a:r>
              <a:rPr lang="en-US" altLang="ja-JP" sz="2800" b="1" dirty="0" smtClean="0"/>
              <a:t>patterns</a:t>
            </a:r>
          </a:p>
          <a:p>
            <a:pPr>
              <a:lnSpc>
                <a:spcPct val="150000"/>
              </a:lnSpc>
            </a:pPr>
            <a:r>
              <a:rPr lang="en-US" altLang="ja-JP" sz="2800" b="1" dirty="0" smtClean="0"/>
              <a:t>Hearing </a:t>
            </a:r>
            <a:r>
              <a:rPr lang="en-US" altLang="ja-JP" sz="2800" b="1" dirty="0"/>
              <a:t>and translating inspirational </a:t>
            </a:r>
            <a:r>
              <a:rPr lang="en-US" altLang="ja-JP" sz="2800" b="1" dirty="0" smtClean="0"/>
              <a:t>speeches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5400" b="1" dirty="0"/>
              <a:t>REWARDS (</a:t>
            </a:r>
            <a:r>
              <a:rPr lang="ja-JP" altLang="ja-JP" sz="5400" b="1" dirty="0"/>
              <a:t>通訳冥利</a:t>
            </a:r>
            <a:r>
              <a:rPr lang="en-US" altLang="ja-JP" sz="5400" b="1" dirty="0"/>
              <a:t>)</a:t>
            </a:r>
            <a:r>
              <a:rPr lang="ja-JP" altLang="ja-JP" sz="5400" dirty="0"/>
              <a:t/>
            </a:r>
            <a:br>
              <a:rPr lang="ja-JP" altLang="ja-JP" sz="5400" dirty="0"/>
            </a:b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2756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0" y="2708920"/>
            <a:ext cx="9144000" cy="458112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ja-JP" sz="3600" b="1" dirty="0"/>
              <a:t> </a:t>
            </a:r>
            <a:r>
              <a:rPr lang="en-US" altLang="ja-JP" sz="3600" b="1" dirty="0"/>
              <a:t>Meeting Wonderful </a:t>
            </a:r>
            <a:r>
              <a:rPr lang="en-US" altLang="ja-JP" sz="3600" b="1" dirty="0" smtClean="0"/>
              <a:t>Personalities</a:t>
            </a:r>
            <a:endParaRPr lang="ja-JP" altLang="ja-JP" sz="3600" dirty="0"/>
          </a:p>
          <a:p>
            <a:pPr>
              <a:lnSpc>
                <a:spcPct val="150000"/>
              </a:lnSpc>
            </a:pPr>
            <a:r>
              <a:rPr lang="en-US" altLang="ja-JP" sz="3600" b="1" dirty="0"/>
              <a:t> </a:t>
            </a:r>
            <a:r>
              <a:rPr lang="en-US" altLang="ja-JP" sz="3600" b="1" dirty="0" smtClean="0"/>
              <a:t>Getting </a:t>
            </a:r>
            <a:r>
              <a:rPr lang="en-US" altLang="ja-JP" sz="3600" b="1" dirty="0"/>
              <a:t>eyes and mind opened to the </a:t>
            </a:r>
            <a:r>
              <a:rPr lang="en-US" altLang="ja-JP" sz="3600" b="1" dirty="0" smtClean="0"/>
              <a:t>world  </a:t>
            </a:r>
            <a:endParaRPr lang="ja-JP" altLang="ja-JP" sz="3600" dirty="0"/>
          </a:p>
          <a:p>
            <a:pPr>
              <a:lnSpc>
                <a:spcPct val="150000"/>
              </a:lnSpc>
            </a:pPr>
            <a:r>
              <a:rPr lang="en-US" altLang="ja-JP" sz="3600" b="1" dirty="0" smtClean="0"/>
              <a:t> Becoming </a:t>
            </a:r>
            <a:r>
              <a:rPr lang="en-US" altLang="ja-JP" sz="3600" b="1" dirty="0"/>
              <a:t>interested in </a:t>
            </a:r>
            <a:r>
              <a:rPr lang="en-US" altLang="ja-JP" sz="3600" b="1" dirty="0" smtClean="0"/>
              <a:t>communication</a:t>
            </a:r>
            <a:r>
              <a:rPr lang="en-US" altLang="ja-JP" sz="3600" b="1" dirty="0"/>
              <a:t> </a:t>
            </a:r>
            <a:endParaRPr lang="ja-JP" altLang="ja-JP" sz="3600" dirty="0"/>
          </a:p>
          <a:p>
            <a:pPr>
              <a:lnSpc>
                <a:spcPct val="150000"/>
              </a:lnSpc>
            </a:pPr>
            <a:r>
              <a:rPr lang="en-US" altLang="ja-JP" sz="3600" b="1" dirty="0"/>
              <a:t> </a:t>
            </a:r>
            <a:r>
              <a:rPr lang="en-US" altLang="ja-JP" sz="3600" b="1" dirty="0" smtClean="0"/>
              <a:t>Changing </a:t>
            </a:r>
            <a:r>
              <a:rPr lang="en-US" altLang="ja-JP" sz="3600" b="1" dirty="0"/>
              <a:t>myself</a:t>
            </a:r>
            <a:endParaRPr lang="ja-JP" altLang="ja-JP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sz="5400" b="1" dirty="0"/>
              <a:t>REWARDS (</a:t>
            </a:r>
            <a:r>
              <a:rPr lang="ja-JP" altLang="ja-JP" sz="5400" b="1" dirty="0"/>
              <a:t>通訳冥利</a:t>
            </a:r>
            <a:r>
              <a:rPr lang="en-US" altLang="ja-JP" sz="5400" b="1" dirty="0"/>
              <a:t>)</a:t>
            </a:r>
            <a:r>
              <a:rPr lang="ja-JP" altLang="ja-JP" sz="5400" dirty="0"/>
              <a:t/>
            </a:r>
            <a:br>
              <a:rPr lang="ja-JP" altLang="ja-JP" sz="5400" dirty="0"/>
            </a:b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56144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9092" y="3075057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4400" b="1" dirty="0"/>
              <a:t>“Thank you for being me, but mostly for being you.”</a:t>
            </a:r>
            <a:endParaRPr lang="ja-JP" altLang="ja-JP" sz="4400" dirty="0"/>
          </a:p>
          <a:p>
            <a:pPr algn="ctr"/>
            <a:r>
              <a:rPr lang="en-US" altLang="ja-JP" sz="4400" b="1" dirty="0"/>
              <a:t> </a:t>
            </a:r>
            <a:endParaRPr lang="ja-JP" altLang="ja-JP" sz="4400" dirty="0"/>
          </a:p>
        </p:txBody>
      </p:sp>
      <p:sp>
        <p:nvSpPr>
          <p:cNvPr id="5" name="正方形/長方形 4"/>
          <p:cNvSpPr/>
          <p:nvPr/>
        </p:nvSpPr>
        <p:spPr>
          <a:xfrm>
            <a:off x="119729" y="494116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b="1" dirty="0"/>
              <a:t>私になってくれてありがとう</a:t>
            </a:r>
            <a:r>
              <a:rPr lang="ja-JP" altLang="ja-JP" sz="2400" b="1" dirty="0" smtClean="0"/>
              <a:t>。</a:t>
            </a:r>
            <a:endParaRPr lang="en-US" altLang="ja-JP" sz="2400" b="1" dirty="0" smtClean="0"/>
          </a:p>
          <a:p>
            <a:pPr algn="ctr"/>
            <a:r>
              <a:rPr lang="ja-JP" altLang="ja-JP" sz="2400" b="1" dirty="0" smtClean="0"/>
              <a:t>でも</a:t>
            </a:r>
            <a:r>
              <a:rPr lang="ja-JP" altLang="ja-JP" sz="2400" b="1" dirty="0"/>
              <a:t>それ以上に、あなたであって</a:t>
            </a:r>
            <a:r>
              <a:rPr lang="ja-JP" altLang="ja-JP" sz="2400" b="1" dirty="0" smtClean="0"/>
              <a:t>くれて</a:t>
            </a:r>
            <a:endParaRPr lang="en-US" altLang="ja-JP" sz="2400" dirty="0" smtClean="0"/>
          </a:p>
          <a:p>
            <a:pPr algn="ctr"/>
            <a:r>
              <a:rPr lang="ja-JP" altLang="ja-JP" sz="2400" b="1" dirty="0" smtClean="0"/>
              <a:t>ありがとう</a:t>
            </a:r>
            <a:r>
              <a:rPr lang="ja-JP" altLang="ja-JP" sz="2400" b="1" dirty="0"/>
              <a:t>。</a:t>
            </a:r>
            <a:endParaRPr lang="ja-JP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96536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2675467"/>
            <a:ext cx="8640959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3200" b="1" dirty="0" smtClean="0"/>
              <a:t>＊</a:t>
            </a:r>
            <a:r>
              <a:rPr lang="en-US" altLang="ja-JP" sz="3200" b="1" dirty="0"/>
              <a:t>Understanding</a:t>
            </a:r>
            <a:r>
              <a:rPr lang="en-US" altLang="ja-JP" sz="3200" dirty="0"/>
              <a:t> what’s being said </a:t>
            </a:r>
            <a:r>
              <a:rPr lang="ja-JP" altLang="ja-JP" sz="3200" dirty="0"/>
              <a:t>（</a:t>
            </a:r>
            <a:r>
              <a:rPr lang="en-US" altLang="ja-JP" sz="3200" dirty="0"/>
              <a:t>Input) </a:t>
            </a:r>
            <a:r>
              <a:rPr lang="ja-JP" altLang="ja-JP" sz="3200" dirty="0"/>
              <a:t>――　</a:t>
            </a:r>
            <a:r>
              <a:rPr lang="en-US" altLang="ja-JP" sz="3200" dirty="0"/>
              <a:t>Only half the job </a:t>
            </a:r>
            <a:r>
              <a:rPr lang="en-US" altLang="ja-JP" sz="3200" dirty="0" smtClean="0"/>
              <a:t>done</a:t>
            </a:r>
          </a:p>
          <a:p>
            <a:pPr marL="0" indent="0">
              <a:buNone/>
            </a:pPr>
            <a:endParaRPr lang="ja-JP" altLang="ja-JP" sz="3200" dirty="0"/>
          </a:p>
          <a:p>
            <a:pPr marL="0" indent="0">
              <a:buNone/>
            </a:pPr>
            <a:r>
              <a:rPr lang="ja-JP" altLang="ja-JP" sz="3200" b="1" dirty="0" smtClean="0"/>
              <a:t>＊</a:t>
            </a:r>
            <a:r>
              <a:rPr lang="en-US" altLang="ja-JP" sz="3200" b="1" dirty="0"/>
              <a:t>Rendering </a:t>
            </a:r>
            <a:r>
              <a:rPr lang="en-US" altLang="ja-JP" sz="3200" dirty="0"/>
              <a:t>what you’ve understood into good, adult target language (Output)</a:t>
            </a:r>
            <a:endParaRPr lang="ja-JP" altLang="ja-JP" sz="3200" dirty="0"/>
          </a:p>
          <a:p>
            <a:pPr marL="0" indent="0">
              <a:buNone/>
            </a:pPr>
            <a:r>
              <a:rPr lang="en-US" altLang="ja-JP" sz="3200" dirty="0"/>
              <a:t> </a:t>
            </a:r>
            <a:r>
              <a:rPr lang="en-US" altLang="ja-JP" sz="3200" dirty="0" smtClean="0"/>
              <a:t>       </a:t>
            </a:r>
            <a:r>
              <a:rPr lang="en-US" altLang="ja-JP" dirty="0" smtClean="0"/>
              <a:t>Only </a:t>
            </a:r>
            <a:r>
              <a:rPr lang="en-US" altLang="ja-JP" dirty="0"/>
              <a:t>when you can do </a:t>
            </a:r>
            <a:r>
              <a:rPr lang="en-US" altLang="ja-JP" b="1" dirty="0"/>
              <a:t>both </a:t>
            </a:r>
            <a:r>
              <a:rPr lang="en-US" altLang="ja-JP" dirty="0"/>
              <a:t>can you be an interpreter.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b="1" dirty="0"/>
              <a:t>INTERPRETING: WHAT IT ENTAILS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225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1844824"/>
            <a:ext cx="8640959" cy="4281339"/>
          </a:xfrm>
        </p:spPr>
        <p:txBody>
          <a:bodyPr>
            <a:noAutofit/>
          </a:bodyPr>
          <a:lstStyle/>
          <a:p>
            <a:r>
              <a:rPr lang="en-US" altLang="ja-JP" dirty="0"/>
              <a:t>In other words</a:t>
            </a:r>
            <a:r>
              <a:rPr lang="en-US" altLang="ja-JP" dirty="0" smtClean="0"/>
              <a:t>,</a:t>
            </a:r>
            <a:endParaRPr lang="en-US" altLang="ja-JP" dirty="0"/>
          </a:p>
          <a:p>
            <a:pPr marL="0" indent="0">
              <a:buNone/>
            </a:pPr>
            <a:endParaRPr lang="ja-JP" altLang="ja-JP" dirty="0"/>
          </a:p>
          <a:p>
            <a:r>
              <a:rPr lang="en-US" altLang="ja-JP" b="1" dirty="0"/>
              <a:t>Failing</a:t>
            </a:r>
            <a:r>
              <a:rPr lang="en-US" altLang="ja-JP" dirty="0"/>
              <a:t> to do a good job, because…</a:t>
            </a:r>
            <a:endParaRPr lang="ja-JP" altLang="ja-JP" dirty="0"/>
          </a:p>
          <a:p>
            <a:pPr marL="0" indent="0">
              <a:buNone/>
            </a:pPr>
            <a:endParaRPr lang="ja-JP" altLang="ja-JP" dirty="0"/>
          </a:p>
          <a:p>
            <a:pPr marL="457200" lvl="0" indent="-457200">
              <a:buFont typeface="+mj-lt"/>
              <a:buAutoNum type="arabicPeriod"/>
            </a:pPr>
            <a:r>
              <a:rPr lang="en-US" altLang="ja-JP" dirty="0"/>
              <a:t>Problems with input </a:t>
            </a:r>
            <a:r>
              <a:rPr lang="ja-JP" altLang="ja-JP" dirty="0"/>
              <a:t>――</a:t>
            </a:r>
            <a:r>
              <a:rPr lang="en-US" altLang="ja-JP" dirty="0"/>
              <a:t>Didn’t really understand what’s being said</a:t>
            </a:r>
            <a:endParaRPr lang="ja-JP" altLang="ja-JP" dirty="0"/>
          </a:p>
          <a:p>
            <a:pPr marL="457200" indent="-457200">
              <a:buFont typeface="+mj-lt"/>
              <a:buAutoNum type="arabicPeriod"/>
            </a:pPr>
            <a:endParaRPr lang="ja-JP" altLang="ja-JP" dirty="0"/>
          </a:p>
          <a:p>
            <a:pPr marL="457200" lvl="0" indent="-457200">
              <a:buFont typeface="+mj-lt"/>
              <a:buAutoNum type="arabicPeriod"/>
            </a:pPr>
            <a:r>
              <a:rPr lang="en-US" altLang="ja-JP" dirty="0"/>
              <a:t>Problems with output </a:t>
            </a:r>
            <a:r>
              <a:rPr lang="ja-JP" altLang="ja-JP" dirty="0"/>
              <a:t>――</a:t>
            </a:r>
            <a:r>
              <a:rPr lang="en-US" altLang="ja-JP" dirty="0"/>
              <a:t>Poor ability to express in the target language</a:t>
            </a:r>
            <a:endParaRPr lang="ja-JP" altLang="ja-JP" dirty="0"/>
          </a:p>
          <a:p>
            <a:pPr marL="0" indent="0">
              <a:buNone/>
            </a:pPr>
            <a:endParaRPr lang="ja-JP" altLang="ja-JP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altLang="ja-JP" dirty="0"/>
              <a:t>Lack of knowledge about the subject matter</a:t>
            </a:r>
            <a:endParaRPr lang="ja-JP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Autofit/>
          </a:bodyPr>
          <a:lstStyle/>
          <a:p>
            <a:r>
              <a:rPr lang="en-US" altLang="ja-JP" b="1" dirty="0"/>
              <a:t>INTERPRETING: WHAT IT ENTAILS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925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2996952"/>
            <a:ext cx="8640959" cy="2160239"/>
          </a:xfrm>
        </p:spPr>
        <p:txBody>
          <a:bodyPr>
            <a:noAutofit/>
          </a:bodyPr>
          <a:lstStyle/>
          <a:p>
            <a:r>
              <a:rPr lang="en-US" altLang="ja-JP" sz="3000" dirty="0"/>
              <a:t>In everyday life, we all tend to be sloppy listeners</a:t>
            </a:r>
            <a:endParaRPr lang="ja-JP" altLang="ja-JP" sz="3000" dirty="0"/>
          </a:p>
          <a:p>
            <a:pPr marL="0" indent="0">
              <a:buNone/>
            </a:pPr>
            <a:endParaRPr lang="ja-JP" altLang="ja-JP" sz="3000" dirty="0"/>
          </a:p>
          <a:p>
            <a:r>
              <a:rPr lang="en-US" altLang="ja-JP" sz="3000" dirty="0"/>
              <a:t>But in an interpreting situation, you have to be a most rigorous listener </a:t>
            </a:r>
            <a:endParaRPr lang="ja-JP" altLang="ja-JP" sz="3000" dirty="0"/>
          </a:p>
          <a:p>
            <a:pPr marL="0" indent="0">
              <a:buNone/>
            </a:pPr>
            <a:endParaRPr kumimoji="1" lang="ja-JP" altLang="en-US" sz="3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40760"/>
          </a:xfrm>
        </p:spPr>
        <p:txBody>
          <a:bodyPr>
            <a:noAutofit/>
          </a:bodyPr>
          <a:lstStyle/>
          <a:p>
            <a:r>
              <a:rPr lang="en-US" altLang="ja-JP" sz="3600" b="1" dirty="0"/>
              <a:t>You didn’t really understand, because…</a:t>
            </a:r>
            <a:r>
              <a:rPr lang="ja-JP" altLang="ja-JP" dirty="0"/>
              <a:t/>
            </a:r>
            <a:br>
              <a:rPr lang="ja-JP" altLang="ja-JP" dirty="0"/>
            </a:br>
            <a:r>
              <a:rPr lang="en-US" altLang="ja-JP" b="1" dirty="0"/>
              <a:t>You were not listening properly 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4457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2708920"/>
            <a:ext cx="8784976" cy="4320480"/>
          </a:xfrm>
        </p:spPr>
        <p:txBody>
          <a:bodyPr>
            <a:noAutofit/>
          </a:bodyPr>
          <a:lstStyle/>
          <a:p>
            <a:pPr lvl="0"/>
            <a:r>
              <a:rPr lang="en-US" altLang="ja-JP" sz="3600" dirty="0"/>
              <a:t>Not just listening to the </a:t>
            </a:r>
            <a:r>
              <a:rPr lang="en-US" altLang="ja-JP" sz="3600" b="1" dirty="0"/>
              <a:t>words</a:t>
            </a:r>
            <a:r>
              <a:rPr lang="en-US" altLang="ja-JP" sz="3600" dirty="0"/>
              <a:t>, but listening </a:t>
            </a:r>
            <a:r>
              <a:rPr lang="en-US" altLang="ja-JP" sz="3600" b="1" dirty="0"/>
              <a:t>for the </a:t>
            </a:r>
            <a:r>
              <a:rPr lang="en-US" altLang="ja-JP" sz="3600" b="1" dirty="0" smtClean="0"/>
              <a:t>meaning</a:t>
            </a:r>
          </a:p>
          <a:p>
            <a:pPr lvl="0"/>
            <a:endParaRPr lang="en-US" altLang="ja-JP" sz="800" b="1" dirty="0" smtClean="0"/>
          </a:p>
          <a:p>
            <a:r>
              <a:rPr lang="en-US" altLang="ja-JP" sz="3600" dirty="0" smtClean="0"/>
              <a:t>Constructing </a:t>
            </a:r>
            <a:r>
              <a:rPr lang="en-US" altLang="ja-JP" sz="3600" b="1" dirty="0"/>
              <a:t>Meaning / Information </a:t>
            </a:r>
            <a:endParaRPr lang="en-US" altLang="ja-JP" sz="3600" b="1" dirty="0" smtClean="0"/>
          </a:p>
          <a:p>
            <a:pPr marL="0" indent="0">
              <a:buNone/>
            </a:pPr>
            <a:r>
              <a:rPr lang="en-US" altLang="ja-JP" sz="3600" b="1" dirty="0"/>
              <a:t> </a:t>
            </a:r>
            <a:r>
              <a:rPr lang="en-US" altLang="ja-JP" sz="3600" b="1" dirty="0" smtClean="0"/>
              <a:t> </a:t>
            </a:r>
            <a:r>
              <a:rPr lang="ja-JP" altLang="ja-JP" sz="3600" dirty="0" smtClean="0"/>
              <a:t>（</a:t>
            </a:r>
            <a:r>
              <a:rPr lang="ja-JP" altLang="ja-JP" sz="3600" b="1" dirty="0"/>
              <a:t>意味付け／情報化）</a:t>
            </a:r>
            <a:r>
              <a:rPr lang="en-US" altLang="ja-JP" sz="3600" dirty="0"/>
              <a:t>out of the </a:t>
            </a:r>
            <a:r>
              <a:rPr lang="en-US" altLang="ja-JP" sz="3600" dirty="0" smtClean="0"/>
              <a:t>words</a:t>
            </a:r>
            <a:endParaRPr lang="ja-JP" altLang="ja-JP" sz="3600" dirty="0"/>
          </a:p>
          <a:p>
            <a:pPr marL="0" indent="0">
              <a:buNone/>
            </a:pPr>
            <a:r>
              <a:rPr lang="en-US" altLang="ja-JP" sz="3200" dirty="0" smtClean="0"/>
              <a:t>  </a:t>
            </a:r>
            <a:r>
              <a:rPr lang="en-US" altLang="ja-JP" sz="2800" dirty="0"/>
              <a:t>you are hearing</a:t>
            </a:r>
            <a:r>
              <a:rPr lang="en-US" altLang="ja-JP" sz="2800" dirty="0" smtClean="0"/>
              <a:t>,</a:t>
            </a:r>
            <a:r>
              <a:rPr lang="en-US" altLang="ja-JP" sz="2800" b="1" dirty="0" smtClean="0"/>
              <a:t> </a:t>
            </a:r>
            <a:r>
              <a:rPr lang="en-US" altLang="ja-JP" sz="2800" b="1" dirty="0"/>
              <a:t>in the same ORDER and at the same </a:t>
            </a:r>
            <a:r>
              <a:rPr lang="en-US" altLang="ja-JP" sz="2800" b="1" dirty="0" smtClean="0"/>
              <a:t>  SPEED </a:t>
            </a:r>
            <a:r>
              <a:rPr lang="en-US" altLang="ja-JP" sz="2800" dirty="0"/>
              <a:t>as the </a:t>
            </a:r>
            <a:r>
              <a:rPr lang="en-US" altLang="ja-JP" sz="2800" dirty="0" smtClean="0"/>
              <a:t>speaker</a:t>
            </a:r>
            <a:endParaRPr kumimoji="1" lang="ja-JP" altLang="en-US" sz="2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40760"/>
          </a:xfrm>
        </p:spPr>
        <p:txBody>
          <a:bodyPr>
            <a:noAutofit/>
          </a:bodyPr>
          <a:lstStyle/>
          <a:p>
            <a:r>
              <a:rPr lang="en-US" altLang="ja-JP" sz="4000" b="1" dirty="0"/>
              <a:t>Intensive Listening / Active Listening </a:t>
            </a:r>
            <a:r>
              <a:rPr lang="ja-JP" altLang="ja-JP" dirty="0"/>
              <a:t/>
            </a:r>
            <a:br>
              <a:rPr lang="ja-JP" altLang="ja-JP" dirty="0"/>
            </a:br>
            <a:r>
              <a:rPr lang="ja-JP" altLang="ja-JP" sz="2800" b="1" dirty="0"/>
              <a:t>―― </a:t>
            </a:r>
            <a:r>
              <a:rPr lang="en-US" altLang="ja-JP" sz="2800" dirty="0"/>
              <a:t>the most important and fundamental training</a:t>
            </a:r>
            <a:r>
              <a:rPr lang="ja-JP" altLang="ja-JP" dirty="0"/>
              <a:t/>
            </a:r>
            <a:br>
              <a:rPr lang="ja-JP" altLang="ja-JP" dirty="0"/>
            </a:b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47560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9" y="2276872"/>
            <a:ext cx="8496944" cy="4320480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altLang="ja-JP" b="1" dirty="0"/>
              <a:t>In a thought-provoking article / in the New York Times / last year, /</a:t>
            </a:r>
            <a:r>
              <a:rPr lang="ja-JP" altLang="ja-JP" b="1" dirty="0"/>
              <a:t>Ｎ</a:t>
            </a:r>
            <a:r>
              <a:rPr lang="en-US" altLang="ja-JP" b="1" dirty="0"/>
              <a:t>.Kato, /a professor of literature, / suggested / that Japan had entered / a “</a:t>
            </a:r>
            <a:r>
              <a:rPr lang="en-US" altLang="ja-JP" b="1" dirty="0" smtClean="0"/>
              <a:t>post-growth  era</a:t>
            </a:r>
            <a:r>
              <a:rPr lang="en-US" altLang="ja-JP" b="1" dirty="0"/>
              <a:t>” / in which the illusion of limitless expansion / had given way / to something more profound…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56984" cy="1252728"/>
          </a:xfrm>
        </p:spPr>
        <p:txBody>
          <a:bodyPr>
            <a:noAutofit/>
          </a:bodyPr>
          <a:lstStyle/>
          <a:p>
            <a:r>
              <a:rPr lang="en-US" altLang="ja-JP" b="1" dirty="0"/>
              <a:t>SLASH LISTENING / SLASH READING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656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2132856"/>
            <a:ext cx="8496944" cy="4320480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ja-JP" altLang="ja-JP" b="1" dirty="0"/>
              <a:t> </a:t>
            </a:r>
            <a:r>
              <a:rPr lang="en-US" altLang="ja-JP" b="1" dirty="0"/>
              <a:t>He sounded a little like Walter Berglund, / the heroic crank of Jonathan </a:t>
            </a:r>
            <a:r>
              <a:rPr lang="en-US" altLang="ja-JP" b="1" dirty="0" err="1"/>
              <a:t>Frazen’s</a:t>
            </a:r>
            <a:r>
              <a:rPr lang="en-US" altLang="ja-JP" b="1" dirty="0"/>
              <a:t> Freedom, / who argues / that growth in a mature economy, / like that in a mature organism, / is not healthy / but cancerous. “Japan doesn’t need to be No 2 in the world, nor No 5 or 15,” Prof Kato wrote. “It’s time to look to more important things.”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56984" cy="1252728"/>
          </a:xfrm>
        </p:spPr>
        <p:txBody>
          <a:bodyPr>
            <a:noAutofit/>
          </a:bodyPr>
          <a:lstStyle/>
          <a:p>
            <a:r>
              <a:rPr lang="en-US" altLang="ja-JP" b="1" dirty="0"/>
              <a:t>SLASH LISTENING / SLASH READING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318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96636" y="332656"/>
            <a:ext cx="8352928" cy="1080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3200" b="1" dirty="0"/>
              <a:t>Even when doing Consecutive Interpretation, UNDERSTANDING has to be</a:t>
            </a:r>
            <a:endParaRPr lang="ja-JP" altLang="ja-JP" sz="3200" dirty="0"/>
          </a:p>
          <a:p>
            <a:endParaRPr kumimoji="1" lang="ja-JP" altLang="en-US" sz="3200" dirty="0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1380351" y="1556792"/>
            <a:ext cx="648072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3200" b="1" dirty="0" smtClean="0"/>
              <a:t>Simultaneous       &amp;       Automatic</a:t>
            </a:r>
            <a:endParaRPr lang="ja-JP" altLang="ja-JP" sz="3200" dirty="0"/>
          </a:p>
          <a:p>
            <a:endParaRPr lang="ja-JP" altLang="en-US" sz="3200" dirty="0"/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179512" y="2348880"/>
            <a:ext cx="8964488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/>
              <a:t>In the case of Simultaneous Interpretation, EXPRESSING (output) has to </a:t>
            </a:r>
            <a:r>
              <a:rPr lang="en-US" altLang="ja-JP" sz="3200" b="1" dirty="0" smtClean="0"/>
              <a:t>be Automatic </a:t>
            </a:r>
            <a:r>
              <a:rPr lang="en-US" altLang="ja-JP" sz="3200" b="1" dirty="0"/>
              <a:t>also</a:t>
            </a:r>
            <a:endParaRPr lang="ja-JP" altLang="ja-JP" sz="3200" dirty="0"/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No </a:t>
            </a:r>
            <a:r>
              <a:rPr lang="en-US" altLang="ja-JP" b="1" dirty="0"/>
              <a:t>“searching” for the right </a:t>
            </a:r>
            <a:r>
              <a:rPr lang="en-US" altLang="ja-JP" b="1" dirty="0" smtClean="0"/>
              <a:t>word</a:t>
            </a:r>
            <a:r>
              <a:rPr lang="en-US" altLang="ja-JP" sz="3200" b="1" dirty="0"/>
              <a:t> </a:t>
            </a:r>
            <a:endParaRPr lang="en-US" altLang="ja-JP" sz="3200" b="1" dirty="0" smtClean="0"/>
          </a:p>
          <a:p>
            <a:pPr marL="0" indent="0">
              <a:buNone/>
            </a:pPr>
            <a:endParaRPr lang="ja-JP" altLang="ja-JP" sz="800" dirty="0"/>
          </a:p>
          <a:p>
            <a:r>
              <a:rPr lang="en-US" altLang="ja-JP" sz="3200" b="1" dirty="0"/>
              <a:t>A delay by a split second decides the outcome (</a:t>
            </a:r>
            <a:r>
              <a:rPr lang="ja-JP" altLang="ja-JP" sz="3200" b="1" dirty="0"/>
              <a:t>瞬間の勝負</a:t>
            </a:r>
            <a:r>
              <a:rPr lang="en-US" altLang="ja-JP" sz="3200" b="1" dirty="0"/>
              <a:t>)</a:t>
            </a:r>
            <a:endParaRPr lang="ja-JP" altLang="ja-JP" sz="3200" dirty="0"/>
          </a:p>
          <a:p>
            <a:pPr marL="0" indent="0">
              <a:buNone/>
            </a:pPr>
            <a:r>
              <a:rPr lang="en-US" altLang="ja-JP" b="1" dirty="0" smtClean="0"/>
              <a:t>     Gymnastics </a:t>
            </a:r>
            <a:r>
              <a:rPr lang="en-US" altLang="ja-JP" b="1" dirty="0"/>
              <a:t>on the </a:t>
            </a:r>
            <a:r>
              <a:rPr lang="en-US" altLang="ja-JP" b="1" dirty="0" smtClean="0"/>
              <a:t>bar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 smtClean="0"/>
              <a:t>      Monkeys </a:t>
            </a:r>
            <a:r>
              <a:rPr lang="en-US" altLang="ja-JP" b="1" dirty="0"/>
              <a:t>in the zoo</a:t>
            </a:r>
            <a:endParaRPr lang="ja-JP" altLang="ja-JP" dirty="0"/>
          </a:p>
          <a:p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252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1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223</TotalTime>
  <Words>1044</Words>
  <Application>Microsoft Office PowerPoint</Application>
  <PresentationFormat>On-screen Show (4:3)</PresentationFormat>
  <Paragraphs>152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HGP明朝E</vt:lpstr>
      <vt:lpstr>ＭＳ Ｐゴシック</vt:lpstr>
      <vt:lpstr>Calibri</vt:lpstr>
      <vt:lpstr>Candara</vt:lpstr>
      <vt:lpstr>Symbol</vt:lpstr>
      <vt:lpstr>ウェーブ</vt:lpstr>
      <vt:lpstr>Dear Speaker, You Are Going to Be Only as Good as Your Interpreter, So Please… </vt:lpstr>
      <vt:lpstr>Types of Interpreting </vt:lpstr>
      <vt:lpstr>INTERPRETING: WHAT IT ENTAILS </vt:lpstr>
      <vt:lpstr>INTERPRETING: WHAT IT ENTAILS </vt:lpstr>
      <vt:lpstr>You didn’t really understand, because… You were not listening properly </vt:lpstr>
      <vt:lpstr>Intensive Listening / Active Listening  ―― the most important and fundamental training </vt:lpstr>
      <vt:lpstr>SLASH LISTENING / SLASH READING </vt:lpstr>
      <vt:lpstr>SLASH LISTENING / SLASH READING </vt:lpstr>
      <vt:lpstr>PowerPoint Presentation</vt:lpstr>
      <vt:lpstr>KNOWLEDGE- ASSISTED COMPREHENSION </vt:lpstr>
      <vt:lpstr>KNOWLEDGE- ASSISTED COMPREHENSION </vt:lpstr>
      <vt:lpstr>PowerPoint Presentation</vt:lpstr>
      <vt:lpstr>Interpreters (通訳者)</vt:lpstr>
      <vt:lpstr>Interpreters (通訳者)</vt:lpstr>
      <vt:lpstr>Interpreters (通訳者)</vt:lpstr>
      <vt:lpstr>Interpreters (通訳者)</vt:lpstr>
      <vt:lpstr>Interpreters (通訳者)</vt:lpstr>
      <vt:lpstr>WE are to blame: </vt:lpstr>
      <vt:lpstr>PowerPoint Presentation</vt:lpstr>
      <vt:lpstr>PowerPoint Presentation</vt:lpstr>
      <vt:lpstr>PowerPoint Presentation</vt:lpstr>
      <vt:lpstr>CAREER DEVELOPMENT </vt:lpstr>
      <vt:lpstr>CAREER DEVELOPMENT </vt:lpstr>
      <vt:lpstr>PowerPoint Presentation</vt:lpstr>
      <vt:lpstr>REWARDS (通訳冥利) </vt:lpstr>
      <vt:lpstr>REWARDS (通訳冥利)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Dear Speaker, You Are Going to Be Only as Good as Your Interpreter, So Please…</dc:title>
  <dc:creator>akiko shinoda</dc:creator>
  <cp:lastModifiedBy>Admin</cp:lastModifiedBy>
  <cp:revision>31</cp:revision>
  <dcterms:created xsi:type="dcterms:W3CDTF">2013-11-10T11:49:38Z</dcterms:created>
  <dcterms:modified xsi:type="dcterms:W3CDTF">2013-11-19T22:00:18Z</dcterms:modified>
</cp:coreProperties>
</file>